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52" r:id="rId3"/>
  </p:sldMasterIdLst>
  <p:sldIdLst>
    <p:sldId id="256" r:id="rId4"/>
    <p:sldId id="257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chartUserShapes" Target="../drawings/drawing6.xml"/><Relationship Id="rId1" Type="http://schemas.openxmlformats.org/officeDocument/2006/relationships/oleObject" Target="Book1" TargetMode="Externa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7.xml"/><Relationship Id="rId1" Type="http://schemas.openxmlformats.org/officeDocument/2006/relationships/oleObject" Target="Book1" TargetMode="External"/><Relationship Id="rId4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8.xml"/><Relationship Id="rId1" Type="http://schemas.openxmlformats.org/officeDocument/2006/relationships/oleObject" Target="Book1" TargetMode="External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5.xml"/><Relationship Id="rId1" Type="http://schemas.openxmlformats.org/officeDocument/2006/relationships/oleObject" Target="Book1" TargetMode="Externa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Sheet1!$B$4:$G$4</c:f>
              <c:strCache>
                <c:ptCount val="6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845504"/>
        <c:axId val="83847040"/>
      </c:barChart>
      <c:catAx>
        <c:axId val="8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47040"/>
        <c:crosses val="autoZero"/>
        <c:auto val="1"/>
        <c:lblAlgn val="ctr"/>
        <c:lblOffset val="100"/>
        <c:noMultiLvlLbl val="0"/>
      </c:catAx>
      <c:valAx>
        <c:axId val="83847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4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Sheet1!$B$45:$H$45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213632"/>
        <c:axId val="96223616"/>
      </c:barChart>
      <c:catAx>
        <c:axId val="962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23616"/>
        <c:crosses val="autoZero"/>
        <c:auto val="1"/>
        <c:lblAlgn val="ctr"/>
        <c:lblOffset val="100"/>
        <c:noMultiLvlLbl val="0"/>
      </c:catAx>
      <c:valAx>
        <c:axId val="962236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1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Sheet1!$B$47:$H$47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241152"/>
        <c:axId val="96242688"/>
      </c:barChart>
      <c:catAx>
        <c:axId val="962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2688"/>
        <c:crosses val="autoZero"/>
        <c:auto val="1"/>
        <c:lblAlgn val="ctr"/>
        <c:lblOffset val="100"/>
        <c:noMultiLvlLbl val="0"/>
      </c:catAx>
      <c:valAx>
        <c:axId val="96242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>
            <c:manualLayout>
              <c:xMode val="edge"/>
              <c:yMode val="edge"/>
              <c:x val="1.4080901177675371E-2"/>
              <c:y val="0.262140131932544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Sheet1!$B$49:$H$49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289152"/>
        <c:axId val="96290688"/>
      </c:barChart>
      <c:catAx>
        <c:axId val="9628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90688"/>
        <c:crosses val="autoZero"/>
        <c:auto val="1"/>
        <c:lblAlgn val="ctr"/>
        <c:lblOffset val="100"/>
        <c:noMultiLvlLbl val="0"/>
      </c:catAx>
      <c:valAx>
        <c:axId val="96290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>
            <c:manualLayout>
              <c:xMode val="edge"/>
              <c:yMode val="edge"/>
              <c:x val="1.4080901177675371E-2"/>
              <c:y val="0.2714759139955990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Sheet1!$B$51:$H$51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36896"/>
        <c:axId val="86967040"/>
      </c:barChart>
      <c:catAx>
        <c:axId val="963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7040"/>
        <c:crosses val="autoZero"/>
        <c:auto val="1"/>
        <c:lblAlgn val="ctr"/>
        <c:lblOffset val="100"/>
        <c:noMultiLvlLbl val="0"/>
      </c:catAx>
      <c:valAx>
        <c:axId val="86967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3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Sheet1!$B$53:$H$53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004288"/>
        <c:axId val="87005824"/>
      </c:barChart>
      <c:catAx>
        <c:axId val="870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05824"/>
        <c:crosses val="autoZero"/>
        <c:auto val="1"/>
        <c:lblAlgn val="ctr"/>
        <c:lblOffset val="100"/>
        <c:noMultiLvlLbl val="0"/>
      </c:catAx>
      <c:valAx>
        <c:axId val="870058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0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Sheet1!$B$55:$H$55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030784"/>
        <c:axId val="86840064"/>
      </c:barChart>
      <c:catAx>
        <c:axId val="870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40064"/>
        <c:crosses val="autoZero"/>
        <c:auto val="1"/>
        <c:lblAlgn val="ctr"/>
        <c:lblOffset val="100"/>
        <c:noMultiLvlLbl val="0"/>
      </c:catAx>
      <c:valAx>
        <c:axId val="86840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  <a:endParaRPr lang="en-US" sz="32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3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Sheet1!$B$57:$H$57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885888"/>
        <c:axId val="86887424"/>
      </c:barChart>
      <c:catAx>
        <c:axId val="8688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87424"/>
        <c:crosses val="autoZero"/>
        <c:auto val="1"/>
        <c:lblAlgn val="ctr"/>
        <c:lblOffset val="100"/>
        <c:noMultiLvlLbl val="0"/>
      </c:catAx>
      <c:valAx>
        <c:axId val="86887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8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Sheet1!$B$59:$H$59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00096"/>
        <c:axId val="86934656"/>
      </c:barChart>
      <c:catAx>
        <c:axId val="8690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34656"/>
        <c:crosses val="autoZero"/>
        <c:auto val="1"/>
        <c:lblAlgn val="ctr"/>
        <c:lblOffset val="100"/>
        <c:noMultiLvlLbl val="0"/>
      </c:catAx>
      <c:valAx>
        <c:axId val="869346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0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Sheet1!$B$60:$H$60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But I don't WANNA use DUO (in a whiny voice)</c:v>
                </c:pt>
              </c:strCache>
            </c:strRef>
          </c:cat>
          <c:val>
            <c:numRef>
              <c:f>Sheet1!$B$61:$H$61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63712"/>
        <c:axId val="86965248"/>
      </c:barChart>
      <c:catAx>
        <c:axId val="8696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5248"/>
        <c:crosses val="autoZero"/>
        <c:auto val="1"/>
        <c:lblAlgn val="ctr"/>
        <c:lblOffset val="100"/>
        <c:noMultiLvlLbl val="0"/>
      </c:catAx>
      <c:valAx>
        <c:axId val="86965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  <a:endParaRPr lang="en-US" sz="32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Sheet1!$B$26:$G$26</c:f>
              <c:strCach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Sheet1!$B$4:$G$4</c:f>
              <c:strCache>
                <c:ptCount val="6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</c:strCache>
            </c:strRef>
          </c:cat>
          <c:val>
            <c:numRef>
              <c:f>Sheet1!$B$26:$G$26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867904"/>
        <c:axId val="87248896"/>
      </c:barChart>
      <c:catAx>
        <c:axId val="8386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48896"/>
        <c:crosses val="autoZero"/>
        <c:auto val="1"/>
        <c:lblAlgn val="ctr"/>
        <c:lblOffset val="100"/>
        <c:noMultiLvlLbl val="0"/>
      </c:catAx>
      <c:valAx>
        <c:axId val="87248896"/>
        <c:scaling>
          <c:orientation val="minMax"/>
          <c:max val="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6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Sheet1!$B$31:$H$31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273856"/>
        <c:axId val="87275392"/>
      </c:barChart>
      <c:catAx>
        <c:axId val="8727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75392"/>
        <c:crosses val="autoZero"/>
        <c:auto val="1"/>
        <c:lblAlgn val="ctr"/>
        <c:lblOffset val="100"/>
        <c:noMultiLvlLbl val="0"/>
      </c:catAx>
      <c:valAx>
        <c:axId val="872753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7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Sheet1!$B$33:$H$33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309312"/>
        <c:axId val="87311104"/>
      </c:barChart>
      <c:catAx>
        <c:axId val="8730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11104"/>
        <c:crosses val="autoZero"/>
        <c:auto val="1"/>
        <c:lblAlgn val="ctr"/>
        <c:lblOffset val="100"/>
        <c:noMultiLvlLbl val="0"/>
      </c:catAx>
      <c:valAx>
        <c:axId val="873111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0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Sheet1!$B$35:$H$35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328640"/>
        <c:axId val="87330176"/>
      </c:barChart>
      <c:catAx>
        <c:axId val="873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30176"/>
        <c:crosses val="autoZero"/>
        <c:auto val="1"/>
        <c:lblAlgn val="ctr"/>
        <c:lblOffset val="100"/>
        <c:noMultiLvlLbl val="0"/>
      </c:catAx>
      <c:valAx>
        <c:axId val="87330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2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Sheet1!$B$37:$H$37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05312"/>
        <c:axId val="87406848"/>
      </c:barChart>
      <c:catAx>
        <c:axId val="8740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6848"/>
        <c:crosses val="autoZero"/>
        <c:auto val="1"/>
        <c:lblAlgn val="ctr"/>
        <c:lblOffset val="100"/>
        <c:noMultiLvlLbl val="0"/>
      </c:catAx>
      <c:valAx>
        <c:axId val="87406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Sheet1!$B$39:$H$39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23616"/>
        <c:axId val="87433600"/>
      </c:barChart>
      <c:catAx>
        <c:axId val="874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33600"/>
        <c:crosses val="autoZero"/>
        <c:auto val="1"/>
        <c:lblAlgn val="ctr"/>
        <c:lblOffset val="100"/>
        <c:noMultiLvlLbl val="0"/>
      </c:catAx>
      <c:valAx>
        <c:axId val="874336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2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Sheet1!$B$41:$H$41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79040"/>
        <c:axId val="87480576"/>
      </c:barChart>
      <c:catAx>
        <c:axId val="8747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80576"/>
        <c:crosses val="autoZero"/>
        <c:auto val="1"/>
        <c:lblAlgn val="ctr"/>
        <c:lblOffset val="100"/>
        <c:noMultiLvlLbl val="0"/>
      </c:catAx>
      <c:valAx>
        <c:axId val="87480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>
            <c:manualLayout>
              <c:xMode val="edge"/>
              <c:yMode val="edge"/>
              <c:x val="1.4080901177675371E-2"/>
              <c:y val="0.262140131932544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7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Sheet1!$B$30:$H$30</c:f>
              <c:strCache>
                <c:ptCount val="7"/>
                <c:pt idx="0">
                  <c:v>All the time</c:v>
                </c:pt>
                <c:pt idx="1">
                  <c:v>A few times a month</c:v>
                </c:pt>
                <c:pt idx="2">
                  <c:v>About once a month</c:v>
                </c:pt>
                <c:pt idx="3">
                  <c:v>A few times a year</c:v>
                </c:pt>
                <c:pt idx="4">
                  <c:v>Less than once a year</c:v>
                </c:pt>
                <c:pt idx="5">
                  <c:v>Never</c:v>
                </c:pt>
                <c:pt idx="6">
                  <c:v>I didn't know we had it, but will use it</c:v>
                </c:pt>
              </c:strCache>
            </c:strRef>
          </c:cat>
          <c:val>
            <c:numRef>
              <c:f>Sheet1!$B$43:$H$43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15136"/>
        <c:axId val="87516672"/>
      </c:barChart>
      <c:catAx>
        <c:axId val="8751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16672"/>
        <c:crosses val="autoZero"/>
        <c:auto val="1"/>
        <c:lblAlgn val="ctr"/>
        <c:lblOffset val="100"/>
        <c:noMultiLvlLbl val="0"/>
      </c:catAx>
      <c:valAx>
        <c:axId val="87516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1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0.85392</cdr:x>
      <cdr:y>0.09917</cdr:y>
    </cdr:from>
    <cdr:to>
      <cdr:x>0.85714</cdr:x>
      <cdr:y>0.77135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71976" y="411480"/>
          <a:ext cx="31944" cy="27889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0.85392</cdr:x>
      <cdr:y>0.09917</cdr:y>
    </cdr:from>
    <cdr:to>
      <cdr:x>0.85599</cdr:x>
      <cdr:y>0.77135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71945" y="411465"/>
          <a:ext cx="20545" cy="27889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0.85369</cdr:x>
      <cdr:y>0.08815</cdr:y>
    </cdr:from>
    <cdr:to>
      <cdr:x>0.85599</cdr:x>
      <cdr:y>0.76584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69630" y="365760"/>
          <a:ext cx="22852" cy="28117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0.85369</cdr:x>
      <cdr:y>0.08815</cdr:y>
    </cdr:from>
    <cdr:to>
      <cdr:x>0.85599</cdr:x>
      <cdr:y>0.76584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69630" y="365760"/>
          <a:ext cx="22852" cy="28117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0.85369</cdr:x>
      <cdr:y>0.08815</cdr:y>
    </cdr:from>
    <cdr:to>
      <cdr:x>0.85714</cdr:x>
      <cdr:y>0.7741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69663" y="365742"/>
          <a:ext cx="34257" cy="2846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0.85369</cdr:x>
      <cdr:y>0.08815</cdr:y>
    </cdr:from>
    <cdr:to>
      <cdr:x>0.85484</cdr:x>
      <cdr:y>0.77686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69663" y="365742"/>
          <a:ext cx="11397" cy="28575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0.85369</cdr:x>
      <cdr:y>0.08815</cdr:y>
    </cdr:from>
    <cdr:to>
      <cdr:x>0.85829</cdr:x>
      <cdr:y>0.7686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69663" y="365742"/>
          <a:ext cx="45687" cy="28232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0.85484</cdr:x>
      <cdr:y>0.07713</cdr:y>
    </cdr:from>
    <cdr:to>
      <cdr:x>0.85599</cdr:x>
      <cdr:y>0.7686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481060" y="320040"/>
          <a:ext cx="11430" cy="28689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1600201"/>
            <a:ext cx="2895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8483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152E-1F91-4D7A-8F50-5A7318241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B3FF8-F2A0-45DF-A201-4147A745CD7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45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F376-4C42-4082-A5DA-474C5C037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0B15-07EB-43B7-AF19-6E7428426A81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A196-DDDF-4259-9B5D-6AD9FF23C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7F24-3947-4ADD-A6FE-A12B636FDB3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27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00A4-7991-4F93-A91E-79AC8A900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2BDBB-2F3B-44B9-9676-FA45C3539321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5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5B600-F807-4DD9-A054-DDEE97CDA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92092-133C-494C-A0D9-2D01DDAFCB0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9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1069C-EFB2-4064-889B-3813FB6E1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E35F-9CD7-497A-92AC-8CB0069A1DFD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4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3A2A-2456-44D8-94B5-2BCDF9C5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DC64-EE15-4A44-B921-B6CB196316F4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73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0FC4-7561-4C9C-8DDD-6AFE72EC1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5D20-8D72-45CB-8C53-247602909B0F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7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0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8178-FAB7-4042-836D-A5DBD473E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7962E-031B-4AA6-938D-6A1323F3618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0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0E8C-C07A-4115-B077-A8150866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081DF-6AFD-458A-B9C3-136048878CC2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40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0"/>
            <a:ext cx="27432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0264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EE94B-39BA-44B4-ACC5-D5E575F24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C31CF-F002-4842-B705-784EF64B2971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31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10972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848100"/>
            <a:ext cx="10972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52B7-DE0C-4EEC-9B81-BC3063A0A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33F1-45DC-48BF-996A-CAB626D56FE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608D-59AE-4BCF-8868-687184436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07695-6D03-4EE7-B6CE-133CA1A672A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1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22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70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1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070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440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4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56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18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575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620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596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18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0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5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502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316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69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1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4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6E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hidden">
          <a:xfrm>
            <a:off x="0" y="0"/>
            <a:ext cx="4673600" cy="6858000"/>
          </a:xfrm>
          <a:prstGeom prst="rect">
            <a:avLst/>
          </a:prstGeom>
          <a:solidFill>
            <a:srgbClr val="1C6E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i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9050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</a:defRPr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9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ED6DF74-8DBD-48C0-B077-25AC30A6A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205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rgbClr val="1C6EA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i="0" smtClean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rgbClr val="1C6EA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 i="0" smtClean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rgbClr val="5BB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hlink"/>
                </a:solidFill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rgbClr val="5BB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hlink"/>
                </a:solidFill>
              </a:endParaRPr>
            </a:p>
          </p:txBody>
        </p:sp>
        <p:sp>
          <p:nvSpPr>
            <p:cNvPr id="205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2185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accent2"/>
                </a:solidFill>
              </a:endParaRPr>
            </a:p>
          </p:txBody>
        </p:sp>
        <p:sp>
          <p:nvSpPr>
            <p:cNvPr id="206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rgbClr val="5BB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hlink"/>
                </a:solidFill>
              </a:endParaRPr>
            </a:p>
          </p:txBody>
        </p:sp>
        <p:sp>
          <p:nvSpPr>
            <p:cNvPr id="206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rgbClr val="1C6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2400" i="0" smtClean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6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2185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accent2"/>
                </a:solidFill>
              </a:endParaRPr>
            </a:p>
          </p:txBody>
        </p:sp>
        <p:sp>
          <p:nvSpPr>
            <p:cNvPr id="206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2185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33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i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10972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79A1D-DB63-4B98-9E4B-E2E24C3628C8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0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C369EA-6E50-48A8-9030-26DF5E2142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D65D493-1829-4FDB-A75C-9C51C7A6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345" y="1368213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WSU Software &amp; Hardware Usage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905" y="4171590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Survey Results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9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Mathematica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307555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7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Minitab Statistical Software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435304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1</a:t>
            </a:r>
          </a:p>
          <a:p>
            <a:r>
              <a:rPr lang="en-US" dirty="0"/>
              <a:t>S</a:t>
            </a:r>
            <a:r>
              <a:rPr lang="en-US" dirty="0" smtClean="0"/>
              <a:t>ometimes = 0</a:t>
            </a:r>
          </a:p>
          <a:p>
            <a:r>
              <a:rPr lang="en-US" dirty="0" smtClean="0"/>
              <a:t>Often = 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" y="6399014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 one indicated they had used Minitab Quality Trainer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SPSS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002189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0</a:t>
            </a:r>
          </a:p>
          <a:p>
            <a:r>
              <a:rPr lang="en-US" dirty="0"/>
              <a:t>S</a:t>
            </a:r>
            <a:r>
              <a:rPr lang="en-US" dirty="0" smtClean="0"/>
              <a:t>ometimes = 0</a:t>
            </a:r>
          </a:p>
          <a:p>
            <a:r>
              <a:rPr lang="en-US" dirty="0" smtClean="0"/>
              <a:t>Often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SPSS/Amos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722802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0</a:t>
            </a:r>
          </a:p>
          <a:p>
            <a:r>
              <a:rPr lang="en-US" dirty="0"/>
              <a:t>S</a:t>
            </a:r>
            <a:r>
              <a:rPr lang="en-US" dirty="0" smtClean="0"/>
              <a:t>ometimes = 0</a:t>
            </a:r>
          </a:p>
          <a:p>
            <a:r>
              <a:rPr lang="en-US" dirty="0" smtClean="0"/>
              <a:t>Often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</a:t>
            </a:r>
            <a:r>
              <a:rPr lang="en-US" dirty="0" err="1" smtClean="0"/>
              <a:t>GoReact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613325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2</a:t>
            </a:r>
          </a:p>
          <a:p>
            <a:r>
              <a:rPr lang="en-US" dirty="0"/>
              <a:t>S</a:t>
            </a:r>
            <a:r>
              <a:rPr lang="en-US" dirty="0" smtClean="0"/>
              <a:t>ometimes = 0</a:t>
            </a:r>
          </a:p>
          <a:p>
            <a:r>
              <a:rPr lang="en-US" dirty="0" smtClean="0"/>
              <a:t>Often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</a:t>
            </a:r>
            <a:r>
              <a:rPr lang="en-US" dirty="0" err="1" smtClean="0"/>
              <a:t>Kaltura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537661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0</a:t>
            </a:r>
          </a:p>
          <a:p>
            <a:r>
              <a:rPr lang="en-US" dirty="0"/>
              <a:t>S</a:t>
            </a:r>
            <a:r>
              <a:rPr lang="en-US" dirty="0" smtClean="0"/>
              <a:t>ometimes = 2</a:t>
            </a:r>
          </a:p>
          <a:p>
            <a:r>
              <a:rPr lang="en-US" dirty="0" smtClean="0"/>
              <a:t>Often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CANVAS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892788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8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ESRI GIS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051138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4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Parallels for Mac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84248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" y="6399014"/>
            <a:ext cx="605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*1 person indicated they were not sure if they used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Citrix Virtual Lab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59656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3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08" y="631143"/>
            <a:ext cx="10178322" cy="95804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Participant Characteristics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46020"/>
            <a:ext cx="10178322" cy="3527090"/>
          </a:xfrm>
        </p:spPr>
        <p:txBody>
          <a:bodyPr/>
          <a:lstStyle/>
          <a:p>
            <a:r>
              <a:rPr lang="en-US" sz="2800" dirty="0" smtClean="0"/>
              <a:t>8 respondents</a:t>
            </a:r>
          </a:p>
          <a:p>
            <a:r>
              <a:rPr lang="en-US" sz="2800" dirty="0" smtClean="0"/>
              <a:t>All ARCC faculty </a:t>
            </a:r>
            <a:r>
              <a:rPr lang="en-US" sz="2800" dirty="0" smtClean="0"/>
              <a:t>members </a:t>
            </a:r>
          </a:p>
          <a:p>
            <a:r>
              <a:rPr lang="en-US" sz="2800" smtClean="0"/>
              <a:t>Pilot focus group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</a:t>
            </a:r>
            <a:r>
              <a:rPr lang="en-US" dirty="0" err="1" smtClean="0"/>
              <a:t>Turnitin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011047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2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DUO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162113"/>
              </p:ext>
            </p:extLst>
          </p:nvPr>
        </p:nvGraphicFramePr>
        <p:xfrm>
          <a:off x="594360" y="2480310"/>
          <a:ext cx="10881360" cy="397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5-Point Star 3"/>
          <p:cNvSpPr/>
          <p:nvPr/>
        </p:nvSpPr>
        <p:spPr>
          <a:xfrm>
            <a:off x="10447020" y="3371850"/>
            <a:ext cx="360887" cy="3543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08" y="631143"/>
            <a:ext cx="10178322" cy="95804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Software/Hardware </a:t>
            </a:r>
            <a:r>
              <a:rPr lang="en-US" sz="4400" dirty="0" err="1" smtClean="0"/>
              <a:t>Wishlist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46020"/>
            <a:ext cx="10178322" cy="3527090"/>
          </a:xfrm>
        </p:spPr>
        <p:txBody>
          <a:bodyPr/>
          <a:lstStyle/>
          <a:p>
            <a:r>
              <a:rPr lang="en-US" sz="2800" dirty="0" smtClean="0"/>
              <a:t>4 responses</a:t>
            </a:r>
          </a:p>
          <a:p>
            <a:pPr lvl="1"/>
            <a:r>
              <a:rPr lang="en-US" sz="2600" dirty="0" smtClean="0"/>
              <a:t>2 – smartboards in all classrooms</a:t>
            </a:r>
          </a:p>
          <a:p>
            <a:pPr lvl="1"/>
            <a:r>
              <a:rPr lang="en-US" sz="2600" dirty="0" smtClean="0"/>
              <a:t>2 </a:t>
            </a:r>
            <a:r>
              <a:rPr lang="en-US" sz="2600" dirty="0" err="1" smtClean="0"/>
              <a:t>Qualtrics</a:t>
            </a:r>
            <a:endParaRPr lang="en-US" sz="2600" dirty="0" smtClean="0"/>
          </a:p>
          <a:p>
            <a:pPr lvl="1"/>
            <a:r>
              <a:rPr lang="en-US" sz="2600" dirty="0" smtClean="0"/>
              <a:t>1 </a:t>
            </a:r>
            <a:r>
              <a:rPr lang="en-US" sz="2600" dirty="0" err="1" smtClean="0"/>
              <a:t>Sigmaplot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Hardware Usage -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2320290"/>
            <a:ext cx="10824210" cy="4354830"/>
          </a:xfrm>
        </p:spPr>
        <p:txBody>
          <a:bodyPr>
            <a:normAutofit/>
          </a:bodyPr>
          <a:lstStyle/>
          <a:p>
            <a:r>
              <a:rPr lang="en-US" sz="2800" dirty="0"/>
              <a:t>Computer provided in the classroom</a:t>
            </a:r>
          </a:p>
          <a:p>
            <a:pPr lvl="1"/>
            <a:r>
              <a:rPr lang="en-US" sz="2600" dirty="0"/>
              <a:t>All but 1 indicated they use it all the time (i.e., at least once a week or more)</a:t>
            </a:r>
          </a:p>
          <a:p>
            <a:pPr lvl="1"/>
            <a:r>
              <a:rPr lang="en-US" sz="2600" dirty="0"/>
              <a:t>The other response was “rarely” – (i.e., less than once a year)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03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Hardware Usage – Speaker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5451"/>
              </p:ext>
            </p:extLst>
          </p:nvPr>
        </p:nvGraphicFramePr>
        <p:xfrm>
          <a:off x="754063" y="2320925"/>
          <a:ext cx="10825162" cy="435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Hardware Usage – Desktop Camera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465001"/>
              </p:ext>
            </p:extLst>
          </p:nvPr>
        </p:nvGraphicFramePr>
        <p:xfrm>
          <a:off x="754063" y="2320925"/>
          <a:ext cx="10825162" cy="435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3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Adobe Creative Cloud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659744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0</a:t>
            </a:r>
          </a:p>
          <a:p>
            <a:r>
              <a:rPr lang="en-US" dirty="0" smtClean="0"/>
              <a:t>Sometimes = 1</a:t>
            </a:r>
          </a:p>
          <a:p>
            <a:r>
              <a:rPr lang="en-US" dirty="0" smtClean="0"/>
              <a:t>Often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Adobe Connect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185017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1</a:t>
            </a:r>
          </a:p>
          <a:p>
            <a:r>
              <a:rPr lang="en-US" dirty="0" smtClean="0"/>
              <a:t>Sometimes = 0</a:t>
            </a:r>
          </a:p>
          <a:p>
            <a:r>
              <a:rPr lang="en-US" dirty="0" smtClean="0"/>
              <a:t>Often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</a:t>
            </a:r>
            <a:r>
              <a:rPr lang="en-US" dirty="0" err="1" smtClean="0"/>
              <a:t>Esync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189677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95560" y="2400300"/>
            <a:ext cx="1996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 will you use it now?</a:t>
            </a:r>
          </a:p>
          <a:p>
            <a:r>
              <a:rPr lang="en-US" dirty="0" smtClean="0"/>
              <a:t>Rarely = 0</a:t>
            </a:r>
          </a:p>
          <a:p>
            <a:r>
              <a:rPr lang="en-US" dirty="0"/>
              <a:t>S</a:t>
            </a:r>
            <a:r>
              <a:rPr lang="en-US" dirty="0" smtClean="0"/>
              <a:t>ometimes = 1</a:t>
            </a:r>
          </a:p>
          <a:p>
            <a:r>
              <a:rPr lang="en-US" dirty="0" smtClean="0"/>
              <a:t>Often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94" y="950808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Software – Microsoft Office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563030"/>
              </p:ext>
            </p:extLst>
          </p:nvPr>
        </p:nvGraphicFramePr>
        <p:xfrm>
          <a:off x="628650" y="2400300"/>
          <a:ext cx="992124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00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2_Pixel 6">
      <a:dk1>
        <a:srgbClr val="336600"/>
      </a:dk1>
      <a:lt1>
        <a:srgbClr val="FFFFFF"/>
      </a:lt1>
      <a:dk2>
        <a:srgbClr val="4A7911"/>
      </a:dk2>
      <a:lt2>
        <a:srgbClr val="FFFFFF"/>
      </a:lt2>
      <a:accent1>
        <a:srgbClr val="666633"/>
      </a:accent1>
      <a:accent2>
        <a:srgbClr val="669900"/>
      </a:accent2>
      <a:accent3>
        <a:srgbClr val="B1BEAA"/>
      </a:accent3>
      <a:accent4>
        <a:srgbClr val="DADADA"/>
      </a:accent4>
      <a:accent5>
        <a:srgbClr val="B8B8AD"/>
      </a:accent5>
      <a:accent6>
        <a:srgbClr val="5C8A00"/>
      </a:accent6>
      <a:hlink>
        <a:srgbClr val="FFCC00"/>
      </a:hlink>
      <a:folHlink>
        <a:srgbClr val="99CC00"/>
      </a:folHlink>
    </a:clrScheme>
    <a:fontScheme name="2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00"/>
        </a:solidFill>
        <a:ln w="952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3300"/>
            </a:solidFill>
            <a:effectLst/>
            <a:latin typeface="Arial" pitchFamily="-65" charset="0"/>
            <a:sym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00"/>
        </a:solidFill>
        <a:ln w="952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3300"/>
            </a:solidFill>
            <a:effectLst/>
            <a:latin typeface="Arial" pitchFamily="-65" charset="0"/>
            <a:sym typeface="Arial" pitchFamily="-65" charset="0"/>
          </a:defRPr>
        </a:defPPr>
      </a:lstStyle>
    </a:lnDef>
  </a:objectDefaults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3">
        <a:dk1>
          <a:srgbClr val="000000"/>
        </a:dk1>
        <a:lt1>
          <a:srgbClr val="FFFFFF"/>
        </a:lt1>
        <a:dk2>
          <a:srgbClr val="000000"/>
        </a:dk2>
        <a:lt2>
          <a:srgbClr val="F78222"/>
        </a:lt2>
        <a:accent1>
          <a:srgbClr val="FFCC99"/>
        </a:accent1>
        <a:accent2>
          <a:srgbClr val="F78222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0751E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4">
        <a:dk1>
          <a:srgbClr val="F78222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15">
        <a:dk1>
          <a:srgbClr val="F78222"/>
        </a:dk1>
        <a:lt1>
          <a:srgbClr val="FFFFFF"/>
        </a:lt1>
        <a:dk2>
          <a:srgbClr val="330000"/>
        </a:dk2>
        <a:lt2>
          <a:srgbClr val="FFFFFF"/>
        </a:lt2>
        <a:accent1>
          <a:srgbClr val="F78222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AC1AB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16">
        <a:dk1>
          <a:srgbClr val="F78222"/>
        </a:dk1>
        <a:lt1>
          <a:srgbClr val="FFFFFF"/>
        </a:lt1>
        <a:dk2>
          <a:srgbClr val="0C0E0B"/>
        </a:dk2>
        <a:lt2>
          <a:srgbClr val="FFFFFF"/>
        </a:lt2>
        <a:accent1>
          <a:srgbClr val="F78222"/>
        </a:accent1>
        <a:accent2>
          <a:srgbClr val="1F431F"/>
        </a:accent2>
        <a:accent3>
          <a:srgbClr val="AAAAAA"/>
        </a:accent3>
        <a:accent4>
          <a:srgbClr val="DADADA"/>
        </a:accent4>
        <a:accent5>
          <a:srgbClr val="FAC1AB"/>
        </a:accent5>
        <a:accent6>
          <a:srgbClr val="1B3C1B"/>
        </a:accent6>
        <a:hlink>
          <a:srgbClr val="84B43A"/>
        </a:hlink>
        <a:folHlink>
          <a:srgbClr val="326C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" id="{64D39934-077A-4A4B-B8BF-74CB2EF63EC1}" vid="{5C265725-6485-4007-A4F9-52A6927A26B4}"/>
    </a:ext>
  </a:extLst>
</a:theme>
</file>

<file path=ppt/theme/theme2.xml><?xml version="1.0" encoding="utf-8"?>
<a:theme xmlns:a="http://schemas.openxmlformats.org/drawingml/2006/main" name="3_Pixel">
  <a:themeElements>
    <a:clrScheme name="3_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3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00"/>
        </a:solidFill>
        <a:ln w="952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3300"/>
            </a:solidFill>
            <a:effectLst/>
            <a:latin typeface="Arial" pitchFamily="-65" charset="0"/>
            <a:sym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00"/>
        </a:solidFill>
        <a:ln w="9525" cap="flat" cmpd="sng" algn="ctr">
          <a:solidFill>
            <a:srgbClr val="00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3300"/>
            </a:solidFill>
            <a:effectLst/>
            <a:latin typeface="Arial" pitchFamily="-65" charset="0"/>
            <a:sym typeface="Arial" pitchFamily="-65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3">
        <a:dk1>
          <a:srgbClr val="000000"/>
        </a:dk1>
        <a:lt1>
          <a:srgbClr val="FFFFFF"/>
        </a:lt1>
        <a:dk2>
          <a:srgbClr val="000000"/>
        </a:dk2>
        <a:lt2>
          <a:srgbClr val="F78222"/>
        </a:lt2>
        <a:accent1>
          <a:srgbClr val="FFCC99"/>
        </a:accent1>
        <a:accent2>
          <a:srgbClr val="F78222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0751E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4">
        <a:dk1>
          <a:srgbClr val="F78222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15">
        <a:dk1>
          <a:srgbClr val="F78222"/>
        </a:dk1>
        <a:lt1>
          <a:srgbClr val="FFFFFF"/>
        </a:lt1>
        <a:dk2>
          <a:srgbClr val="330000"/>
        </a:dk2>
        <a:lt2>
          <a:srgbClr val="FFFFFF"/>
        </a:lt2>
        <a:accent1>
          <a:srgbClr val="F78222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AC1AB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16">
        <a:dk1>
          <a:srgbClr val="F78222"/>
        </a:dk1>
        <a:lt1>
          <a:srgbClr val="FFFFFF"/>
        </a:lt1>
        <a:dk2>
          <a:srgbClr val="0C0E0B"/>
        </a:dk2>
        <a:lt2>
          <a:srgbClr val="FFFFFF"/>
        </a:lt2>
        <a:accent1>
          <a:srgbClr val="F78222"/>
        </a:accent1>
        <a:accent2>
          <a:srgbClr val="1F431F"/>
        </a:accent2>
        <a:accent3>
          <a:srgbClr val="AAAAAA"/>
        </a:accent3>
        <a:accent4>
          <a:srgbClr val="DADADA"/>
        </a:accent4>
        <a:accent5>
          <a:srgbClr val="FAC1AB"/>
        </a:accent5>
        <a:accent6>
          <a:srgbClr val="1B3C1B"/>
        </a:accent6>
        <a:hlink>
          <a:srgbClr val="84B43A"/>
        </a:hlink>
        <a:folHlink>
          <a:srgbClr val="326C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332</TotalTime>
  <Words>324</Words>
  <Application>Microsoft Office PowerPoint</Application>
  <PresentationFormat>Custom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Theme1</vt:lpstr>
      <vt:lpstr>3_Pixel</vt:lpstr>
      <vt:lpstr>Ion Boardroom</vt:lpstr>
      <vt:lpstr>WSU Software &amp; Hardware Usage</vt:lpstr>
      <vt:lpstr>Participant Characteristics</vt:lpstr>
      <vt:lpstr>Hardware Usage - Computer</vt:lpstr>
      <vt:lpstr>Hardware Usage – Speaker System</vt:lpstr>
      <vt:lpstr>Hardware Usage – Desktop Camera</vt:lpstr>
      <vt:lpstr>Software – Adobe Creative Cloud</vt:lpstr>
      <vt:lpstr>Software – Adobe Connect</vt:lpstr>
      <vt:lpstr>Software – Esync</vt:lpstr>
      <vt:lpstr>Software – Microsoft Office</vt:lpstr>
      <vt:lpstr>Software – Mathematica</vt:lpstr>
      <vt:lpstr>Software – Minitab Statistical Software</vt:lpstr>
      <vt:lpstr>Software – SPSS</vt:lpstr>
      <vt:lpstr>Software – SPSS/Amos</vt:lpstr>
      <vt:lpstr>Software – GoReact</vt:lpstr>
      <vt:lpstr>Software – Kaltura</vt:lpstr>
      <vt:lpstr>Software – CANVAS</vt:lpstr>
      <vt:lpstr>Software – ESRI GIS</vt:lpstr>
      <vt:lpstr>Software – Parallels for Mac</vt:lpstr>
      <vt:lpstr>Software – Citrix Virtual Lab</vt:lpstr>
      <vt:lpstr>Software – Turnitin</vt:lpstr>
      <vt:lpstr>Software – DUO</vt:lpstr>
      <vt:lpstr>Software/Hardware Wishlist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WSU Computing Needs</dc:title>
  <dc:creator>Shannon</dc:creator>
  <cp:lastModifiedBy>Shannon McGillivray</cp:lastModifiedBy>
  <cp:revision>31</cp:revision>
  <dcterms:created xsi:type="dcterms:W3CDTF">2016-03-30T23:05:22Z</dcterms:created>
  <dcterms:modified xsi:type="dcterms:W3CDTF">2017-04-06T16:33:39Z</dcterms:modified>
</cp:coreProperties>
</file>