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a37e5fa2d7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a37e5fa2d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Search committee </a:t>
            </a:r>
            <a:r>
              <a:rPr lang="en-US"/>
              <a:t>should</a:t>
            </a:r>
            <a:r>
              <a:rPr lang="en-US"/>
              <a:t> meet w/HR (Vince who’s calendar is up to date)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a5cfc7cc7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a5cfc7cc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If references are bad, eliminate </a:t>
            </a:r>
            <a:r>
              <a:rPr lang="en-US"/>
              <a:t>candidate</a:t>
            </a:r>
            <a:r>
              <a:rPr lang="en-US"/>
              <a:t> in ARS. Move to next top rated </a:t>
            </a:r>
            <a:r>
              <a:rPr lang="en-US"/>
              <a:t>candidate</a:t>
            </a:r>
            <a:r>
              <a:rPr lang="en-US"/>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a5cfc7cc71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a5cfc7cc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Any </a:t>
            </a:r>
            <a:r>
              <a:rPr lang="en-US"/>
              <a:t>salary</a:t>
            </a:r>
            <a:r>
              <a:rPr lang="en-US"/>
              <a:t> negotiations should be discussed and pre-</a:t>
            </a:r>
            <a:r>
              <a:rPr lang="en-US"/>
              <a:t>approved</a:t>
            </a:r>
            <a:r>
              <a:rPr lang="en-US"/>
              <a:t> by Kristy Byington. </a:t>
            </a:r>
            <a:endParaRPr/>
          </a:p>
          <a:p>
            <a:pPr indent="0" lvl="0" marL="0" rtl="0" algn="l">
              <a:spcBef>
                <a:spcPts val="0"/>
              </a:spcBef>
              <a:spcAft>
                <a:spcPts val="0"/>
              </a:spcAft>
              <a:buNone/>
            </a:pPr>
            <a:r>
              <a:rPr lang="en-US"/>
              <a:t>Start date determined and then moved on to our benefits coordinator for enrollment. </a:t>
            </a:r>
            <a:endParaRPr/>
          </a:p>
          <a:p>
            <a:pPr indent="0" lvl="0" marL="0" rtl="0" algn="l">
              <a:spcBef>
                <a:spcPts val="0"/>
              </a:spcBef>
              <a:spcAft>
                <a:spcPts val="0"/>
              </a:spcAft>
              <a:buNone/>
            </a:pPr>
            <a:r>
              <a:rPr lang="en-US"/>
              <a:t>If all top candidates decline offer, search committee may fail the search and mark as “not filled as advertised”. The position can then be reposted with a new search process.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a5cfc7cc71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a5cfc7cc7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Training Tracker or reach out to me or Cindy to schedule team/committee meetings.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All staff positions start with a position description. The position description is created in the PeopleAdmin system. All descriptions need to be graded and FLSA status determined. The supervisor creates the description. </a:t>
            </a:r>
            <a:endParaRPr/>
          </a:p>
        </p:txBody>
      </p:sp>
      <p:sp>
        <p:nvSpPr>
          <p:cNvPr id="81" name="Google Shape;8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a89bb56b4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a89bb56b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New descriptions are created in PeopleAdmin by the supervisor. It is important that the description reflects the work being done now or the work expected to be completed moving forward. Do not include </a:t>
            </a:r>
            <a:r>
              <a:rPr lang="en-US"/>
              <a:t>responsibilities</a:t>
            </a:r>
            <a:r>
              <a:rPr lang="en-US"/>
              <a:t> you hope will be added later or things you are expecting to be added in the future. They should be based on the work being done now. The Context and Environment sections are important and help us in determining the grade and FLSA status in particular. We can adjust the minimum </a:t>
            </a:r>
            <a:r>
              <a:rPr lang="en-US"/>
              <a:t>requirements</a:t>
            </a:r>
            <a:r>
              <a:rPr lang="en-US"/>
              <a:t> to reflect the work outlined in these sections if needed. ADA Essential Job Functions, please be careful to include only those physical requirements that are required of the position. Someone in the role might lift objects or stand to do their job, but is it required, could someone with physical limitations do the job</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a89bb56b4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a89bb56b4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a89bb56b4c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a89bb56b4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a89bb56b4c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a89bb56b4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a89bb56b4c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a89bb56b4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Cindy is a wonderful resource for supervisors. She can review job descriptions and make suggestions for </a:t>
            </a:r>
            <a:r>
              <a:rPr lang="en-US"/>
              <a:t>creating</a:t>
            </a:r>
            <a:r>
              <a:rPr lang="en-US"/>
              <a:t> more inclusive and equitable </a:t>
            </a:r>
            <a:r>
              <a:rPr lang="en-US"/>
              <a:t>descriptions</a:t>
            </a:r>
            <a:r>
              <a:rPr lang="en-US"/>
              <a:t> as you begin the hiring process.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a37e5fa2d7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a37e5fa2d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a37e5fa2d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a37e5fa2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The term “open” refers to the review date in the posting. Most are marked </a:t>
            </a:r>
            <a:r>
              <a:rPr b="1" lang="en-US"/>
              <a:t>Open until filled</a:t>
            </a:r>
            <a:r>
              <a:rPr lang="en-US"/>
              <a:t> and remain open until HR closes the posting.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 name="Shape 10"/>
        <p:cNvGrpSpPr/>
        <p:nvPr/>
      </p:nvGrpSpPr>
      <p:grpSpPr>
        <a:xfrm>
          <a:off x="0" y="0"/>
          <a:ext cx="0" cy="0"/>
          <a:chOff x="0" y="0"/>
          <a:chExt cx="0" cy="0"/>
        </a:xfrm>
      </p:grpSpPr>
      <p:pic>
        <p:nvPicPr>
          <p:cNvPr descr="W:\2013\University Communications\Assets\PowerPoint Templates\PPTtitleslidewinter1.jpg" id="11" name="Google Shape;11;p2"/>
          <p:cNvPicPr preferRelativeResize="0"/>
          <p:nvPr/>
        </p:nvPicPr>
        <p:blipFill rotWithShape="1">
          <a:blip r:embed="rId2">
            <a:alphaModFix/>
          </a:blip>
          <a:srcRect b="0" l="0" r="0" t="0"/>
          <a:stretch/>
        </p:blipFill>
        <p:spPr>
          <a:xfrm>
            <a:off x="1" y="0"/>
            <a:ext cx="9144000" cy="6858000"/>
          </a:xfrm>
          <a:prstGeom prst="rect">
            <a:avLst/>
          </a:prstGeom>
          <a:noFill/>
          <a:ln>
            <a:noFill/>
          </a:ln>
        </p:spPr>
      </p:pic>
      <p:pic>
        <p:nvPicPr>
          <p:cNvPr descr="C:\Users\spetty\Desktop\wsustacked.png" id="12" name="Google Shape;12;p2"/>
          <p:cNvPicPr preferRelativeResize="0"/>
          <p:nvPr/>
        </p:nvPicPr>
        <p:blipFill rotWithShape="1">
          <a:blip r:embed="rId3">
            <a:alphaModFix/>
          </a:blip>
          <a:srcRect b="0" l="0" r="0" t="0"/>
          <a:stretch/>
        </p:blipFill>
        <p:spPr>
          <a:xfrm>
            <a:off x="571500" y="490499"/>
            <a:ext cx="2400300" cy="1504950"/>
          </a:xfrm>
          <a:prstGeom prst="rect">
            <a:avLst/>
          </a:prstGeom>
          <a:noFill/>
          <a:ln>
            <a:noFill/>
          </a:ln>
        </p:spPr>
      </p:pic>
      <p:sp>
        <p:nvSpPr>
          <p:cNvPr id="13" name="Google Shape;13;p2"/>
          <p:cNvSpPr txBox="1"/>
          <p:nvPr>
            <p:ph type="ctrTitle"/>
          </p:nvPr>
        </p:nvSpPr>
        <p:spPr>
          <a:xfrm>
            <a:off x="3593322" y="509549"/>
            <a:ext cx="5093477"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331642"/>
              </a:buClr>
              <a:buSzPts val="4400"/>
              <a:buFont typeface="Calibri"/>
              <a:buNone/>
              <a:defRPr>
                <a:solidFill>
                  <a:srgbClr val="33164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2393642" y="-336242"/>
            <a:ext cx="4356717"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1"/>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4799206" y="2104833"/>
            <a:ext cx="5717789"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08206" y="123632"/>
            <a:ext cx="5717789"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2"/>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12" type="sldNum"/>
          </p:nvPr>
        </p:nvSpPr>
        <p:spPr>
          <a:xfrm>
            <a:off x="457200" y="6356350"/>
            <a:ext cx="4909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1" name="Google Shape;21;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4"/>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5"/>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5"/>
          <p:cNvSpPr txBox="1"/>
          <p:nvPr>
            <p:ph idx="1" type="body"/>
          </p:nvPr>
        </p:nvSpPr>
        <p:spPr>
          <a:xfrm>
            <a:off x="457200" y="1832856"/>
            <a:ext cx="4038600" cy="4159571"/>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7" name="Google Shape;27;p5"/>
          <p:cNvSpPr txBox="1"/>
          <p:nvPr>
            <p:ph idx="2" type="body"/>
          </p:nvPr>
        </p:nvSpPr>
        <p:spPr>
          <a:xfrm>
            <a:off x="4648200" y="1832856"/>
            <a:ext cx="4038600" cy="4159571"/>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8" name="Google Shape;28;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Google Shape;30;p5"/>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pic>
        <p:nvPicPr>
          <p:cNvPr descr="PPTtemplateUA.jpg" id="32" name="Google Shape;32;p6"/>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33" name="Google Shape;33;p6"/>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331642"/>
              </a:buClr>
              <a:buSzPts val="4400"/>
              <a:buFont typeface="Calibri"/>
              <a:buNone/>
              <a:defRPr>
                <a:solidFill>
                  <a:srgbClr val="33164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832855"/>
            <a:ext cx="4040188" cy="430799"/>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5" name="Google Shape;35;p6"/>
          <p:cNvSpPr txBox="1"/>
          <p:nvPr>
            <p:ph idx="2" type="body"/>
          </p:nvPr>
        </p:nvSpPr>
        <p:spPr>
          <a:xfrm>
            <a:off x="457200" y="2263655"/>
            <a:ext cx="4040188" cy="372877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36" name="Google Shape;36;p6"/>
          <p:cNvSpPr txBox="1"/>
          <p:nvPr>
            <p:ph idx="3" type="body"/>
          </p:nvPr>
        </p:nvSpPr>
        <p:spPr>
          <a:xfrm>
            <a:off x="4645025" y="1832855"/>
            <a:ext cx="4041775" cy="430799"/>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7" name="Google Shape;37;p6"/>
          <p:cNvSpPr txBox="1"/>
          <p:nvPr>
            <p:ph idx="4" type="body"/>
          </p:nvPr>
        </p:nvSpPr>
        <p:spPr>
          <a:xfrm>
            <a:off x="4645025" y="2263655"/>
            <a:ext cx="4041775" cy="372877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38" name="Google Shape;38;p6"/>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7"/>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7"/>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4" name="Shape 44"/>
        <p:cNvGrpSpPr/>
        <p:nvPr/>
      </p:nvGrpSpPr>
      <p:grpSpPr>
        <a:xfrm>
          <a:off x="0" y="0"/>
          <a:ext cx="0" cy="0"/>
          <a:chOff x="0" y="0"/>
          <a:chExt cx="0" cy="0"/>
        </a:xfrm>
      </p:grpSpPr>
      <p:sp>
        <p:nvSpPr>
          <p:cNvPr id="45" name="Google Shape;45;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8"/>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8" name="Shape 48"/>
        <p:cNvGrpSpPr/>
        <p:nvPr/>
      </p:nvGrpSpPr>
      <p:grpSpPr>
        <a:xfrm>
          <a:off x="0" y="0"/>
          <a:ext cx="0" cy="0"/>
          <a:chOff x="0" y="0"/>
          <a:chExt cx="0" cy="0"/>
        </a:xfrm>
      </p:grpSpPr>
      <p:sp>
        <p:nvSpPr>
          <p:cNvPr id="49" name="Google Shape;4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9"/>
          <p:cNvSpPr txBox="1"/>
          <p:nvPr>
            <p:ph idx="1" type="body"/>
          </p:nvPr>
        </p:nvSpPr>
        <p:spPr>
          <a:xfrm>
            <a:off x="3575050" y="273051"/>
            <a:ext cx="5111750" cy="5692744"/>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1" name="Google Shape;51;p9"/>
          <p:cNvSpPr txBox="1"/>
          <p:nvPr>
            <p:ph idx="2" type="body"/>
          </p:nvPr>
        </p:nvSpPr>
        <p:spPr>
          <a:xfrm>
            <a:off x="457200" y="1435101"/>
            <a:ext cx="3008313" cy="453069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2" name="Google Shape;52;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9"/>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5" name="Shape 55"/>
        <p:cNvGrpSpPr/>
        <p:nvPr/>
      </p:nvGrpSpPr>
      <p:grpSpPr>
        <a:xfrm>
          <a:off x="0" y="0"/>
          <a:ext cx="0" cy="0"/>
          <a:chOff x="0" y="0"/>
          <a:chExt cx="0" cy="0"/>
        </a:xfrm>
      </p:grpSpPr>
      <p:sp>
        <p:nvSpPr>
          <p:cNvPr id="56" name="Google Shape;5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0"/>
          <p:cNvSpPr/>
          <p:nvPr>
            <p:ph idx="2" type="pic"/>
          </p:nvPr>
        </p:nvSpPr>
        <p:spPr>
          <a:xfrm>
            <a:off x="1792288" y="612775"/>
            <a:ext cx="5486400" cy="4114800"/>
          </a:xfrm>
          <a:prstGeom prst="rect">
            <a:avLst/>
          </a:prstGeom>
          <a:noFill/>
          <a:ln>
            <a:noFill/>
          </a:ln>
        </p:spPr>
      </p:sp>
      <p:sp>
        <p:nvSpPr>
          <p:cNvPr id="58" name="Google Shape;58;p10"/>
          <p:cNvSpPr txBox="1"/>
          <p:nvPr>
            <p:ph idx="1" type="body"/>
          </p:nvPr>
        </p:nvSpPr>
        <p:spPr>
          <a:xfrm>
            <a:off x="1792288" y="5367338"/>
            <a:ext cx="5486400" cy="6162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9" name="Google Shape;59;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0"/>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descr="W:\2013\University Communications\Assets\PowerPoint Templates\WSU PPT footer.jpg" id="6" name="Google Shape;6;p1"/>
          <p:cNvPicPr preferRelativeResize="0"/>
          <p:nvPr/>
        </p:nvPicPr>
        <p:blipFill rotWithShape="1">
          <a:blip r:embed="rId1">
            <a:alphaModFix/>
          </a:blip>
          <a:srcRect b="0" l="0" r="0" t="0"/>
          <a:stretch/>
        </p:blipFill>
        <p:spPr>
          <a:xfrm>
            <a:off x="714" y="12107"/>
            <a:ext cx="9142571" cy="6857767"/>
          </a:xfrm>
          <a:prstGeom prst="rect">
            <a:avLst/>
          </a:prstGeom>
          <a:noFill/>
          <a:ln>
            <a:noFill/>
          </a:ln>
        </p:spPr>
      </p:pic>
      <p:pic>
        <p:nvPicPr>
          <p:cNvPr descr="C:\Users\spetty\Desktop\WSU_InstSig_horiz1.png" id="7" name="Google Shape;7;p1"/>
          <p:cNvPicPr preferRelativeResize="0"/>
          <p:nvPr/>
        </p:nvPicPr>
        <p:blipFill rotWithShape="1">
          <a:blip r:embed="rId2">
            <a:alphaModFix/>
          </a:blip>
          <a:srcRect b="0" l="0" r="0" t="0"/>
          <a:stretch/>
        </p:blipFill>
        <p:spPr>
          <a:xfrm>
            <a:off x="5422961" y="6191887"/>
            <a:ext cx="3429000" cy="447675"/>
          </a:xfrm>
          <a:prstGeom prst="rect">
            <a:avLst/>
          </a:prstGeom>
          <a:noFill/>
          <a:ln>
            <a:noFill/>
          </a:ln>
        </p:spPr>
      </p:pic>
      <p:sp>
        <p:nvSpPr>
          <p:cNvPr id="8" name="Google Shape;8;p1"/>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eber.edu/HumanResources/search-advocate.html?_gl=1*10x9ao8*_ga*MTAzNzMzMTk0Ni4xNjkwNDY4Mzkw*_ga_NBZY81HSZM*MTcwMzAzNjI2OS41MjcuMS4xNzAzMDM5MjU2LjAuMC4w" TargetMode="External"/><Relationship Id="rId4" Type="http://schemas.openxmlformats.org/officeDocument/2006/relationships/hyperlink" Target="https://weber.edu/HumanResources/compensation.html?_gl=1*k37cl2*_ga*MTAzNzMzMTk0Ni4xNjkwNDY4Mzkw*_ga_NBZY81HSZM*MTcwMzAzNjI2OS41MjcuMS4xNzAzMDM5MzI0LjAuMC4w#panel2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weber.edu/wsuimages/HumanResources/peopleadmin-manual.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3"/>
          <p:cNvSpPr txBox="1"/>
          <p:nvPr>
            <p:ph type="ctrTitle"/>
          </p:nvPr>
        </p:nvSpPr>
        <p:spPr>
          <a:xfrm>
            <a:off x="3593322" y="509549"/>
            <a:ext cx="5093477"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331642"/>
              </a:buClr>
              <a:buSzPts val="4400"/>
              <a:buFont typeface="Calibri"/>
              <a:buNone/>
            </a:pPr>
            <a:r>
              <a:rPr lang="en-US"/>
              <a:t>Position Description &amp; Hiring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457201" y="274638"/>
            <a:ext cx="8229600" cy="15582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25581"/>
              <a:buFont typeface="Arial"/>
              <a:buNone/>
            </a:pPr>
            <a:r>
              <a:rPr lang="en-US" sz="4300">
                <a:latin typeface="Arial"/>
                <a:ea typeface="Arial"/>
                <a:cs typeface="Arial"/>
                <a:sym typeface="Arial"/>
              </a:rPr>
              <a:t>Hiring for Staff/Executive &amp; Faculty</a:t>
            </a:r>
            <a:endParaRPr sz="4300">
              <a:latin typeface="Arial"/>
              <a:ea typeface="Arial"/>
              <a:cs typeface="Arial"/>
              <a:sym typeface="Arial"/>
            </a:endParaRPr>
          </a:p>
          <a:p>
            <a:pPr indent="0" lvl="0" marL="0" rtl="0" algn="ctr">
              <a:spcBef>
                <a:spcPts val="0"/>
              </a:spcBef>
              <a:spcAft>
                <a:spcPts val="0"/>
              </a:spcAft>
              <a:buNone/>
            </a:pPr>
            <a:r>
              <a:t/>
            </a:r>
            <a:endParaRPr/>
          </a:p>
        </p:txBody>
      </p:sp>
      <p:sp>
        <p:nvSpPr>
          <p:cNvPr id="132" name="Google Shape;132;p22"/>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600">
                <a:solidFill>
                  <a:srgbClr val="595959"/>
                </a:solidFill>
                <a:latin typeface="Arial"/>
                <a:ea typeface="Arial"/>
                <a:cs typeface="Arial"/>
                <a:sym typeface="Arial"/>
              </a:rPr>
              <a:t>Things to remember</a:t>
            </a:r>
            <a:endParaRPr sz="2600">
              <a:solidFill>
                <a:srgbClr val="595959"/>
              </a:solidFill>
              <a:latin typeface="Arial"/>
              <a:ea typeface="Arial"/>
              <a:cs typeface="Arial"/>
              <a:sym typeface="Arial"/>
            </a:endParaRPr>
          </a:p>
          <a:p>
            <a:pPr indent="-355600" lvl="0" marL="457200" rtl="0" algn="l">
              <a:lnSpc>
                <a:spcPct val="115000"/>
              </a:lnSpc>
              <a:spcBef>
                <a:spcPts val="1200"/>
              </a:spcBef>
              <a:spcAft>
                <a:spcPts val="0"/>
              </a:spcAft>
              <a:buClr>
                <a:srgbClr val="595959"/>
              </a:buClr>
              <a:buSzPts val="2000"/>
              <a:buChar char="●"/>
            </a:pPr>
            <a:r>
              <a:rPr lang="en-US" sz="2000">
                <a:solidFill>
                  <a:srgbClr val="595959"/>
                </a:solidFill>
                <a:latin typeface="Arial"/>
                <a:ea typeface="Arial"/>
                <a:cs typeface="Arial"/>
                <a:sym typeface="Arial"/>
              </a:rPr>
              <a:t>Search committees should meet with HR for Q&amp;A and an overview of the process </a:t>
            </a:r>
            <a:endParaRPr sz="2000">
              <a:solidFill>
                <a:srgbClr val="595959"/>
              </a:solidFill>
              <a:latin typeface="Arial"/>
              <a:ea typeface="Arial"/>
              <a:cs typeface="Arial"/>
              <a:sym typeface="Arial"/>
            </a:endParaRPr>
          </a:p>
          <a:p>
            <a:pPr indent="-355600" lvl="0" marL="4572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When in doubt, don’t guess - </a:t>
            </a:r>
            <a:r>
              <a:rPr b="1" lang="en-US" sz="2000">
                <a:solidFill>
                  <a:srgbClr val="595959"/>
                </a:solidFill>
                <a:latin typeface="Arial"/>
                <a:ea typeface="Arial"/>
                <a:cs typeface="Arial"/>
                <a:sym typeface="Arial"/>
              </a:rPr>
              <a:t>ask HR</a:t>
            </a:r>
            <a:endParaRPr b="1" sz="2000">
              <a:solidFill>
                <a:srgbClr val="595959"/>
              </a:solidFill>
              <a:latin typeface="Arial"/>
              <a:ea typeface="Arial"/>
              <a:cs typeface="Arial"/>
              <a:sym typeface="Arial"/>
            </a:endParaRPr>
          </a:p>
          <a:p>
            <a:pPr indent="-355600" lvl="0" marL="4572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Committee members should feel free to express their thoughts and opinions throughout the process without fear of reprisal</a:t>
            </a:r>
            <a:endParaRPr sz="2000">
              <a:solidFill>
                <a:srgbClr val="595959"/>
              </a:solidFill>
              <a:latin typeface="Arial"/>
              <a:ea typeface="Arial"/>
              <a:cs typeface="Arial"/>
              <a:sym typeface="Arial"/>
            </a:endParaRPr>
          </a:p>
          <a:p>
            <a:pPr indent="-355600" lvl="0" marL="4572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When finished, </a:t>
            </a:r>
            <a:r>
              <a:rPr lang="en-US" sz="2000" u="sng">
                <a:solidFill>
                  <a:srgbClr val="595959"/>
                </a:solidFill>
                <a:latin typeface="Arial"/>
                <a:ea typeface="Arial"/>
                <a:cs typeface="Arial"/>
                <a:sym typeface="Arial"/>
              </a:rPr>
              <a:t>the process should meet three criteria</a:t>
            </a:r>
            <a:r>
              <a:rPr lang="en-US" sz="2000">
                <a:solidFill>
                  <a:srgbClr val="595959"/>
                </a:solidFill>
                <a:latin typeface="Arial"/>
                <a:ea typeface="Arial"/>
                <a:cs typeface="Arial"/>
                <a:sym typeface="Arial"/>
              </a:rPr>
              <a:t>:</a:t>
            </a:r>
            <a:endParaRPr sz="2000">
              <a:solidFill>
                <a:srgbClr val="595959"/>
              </a:solidFill>
              <a:latin typeface="Arial"/>
              <a:ea typeface="Arial"/>
              <a:cs typeface="Arial"/>
              <a:sym typeface="Arial"/>
            </a:endParaRPr>
          </a:p>
          <a:p>
            <a:pPr indent="-355600" lvl="1" marL="9144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be widely perceived as fair and open</a:t>
            </a:r>
            <a:endParaRPr sz="2000">
              <a:solidFill>
                <a:srgbClr val="595959"/>
              </a:solidFill>
              <a:latin typeface="Arial"/>
              <a:ea typeface="Arial"/>
              <a:cs typeface="Arial"/>
              <a:sym typeface="Arial"/>
            </a:endParaRPr>
          </a:p>
          <a:p>
            <a:pPr indent="-355600" lvl="1" marL="9144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we’ve hired the best possible candidate</a:t>
            </a:r>
            <a:endParaRPr sz="2000">
              <a:solidFill>
                <a:srgbClr val="595959"/>
              </a:solidFill>
              <a:latin typeface="Arial"/>
              <a:ea typeface="Arial"/>
              <a:cs typeface="Arial"/>
              <a:sym typeface="Arial"/>
            </a:endParaRPr>
          </a:p>
          <a:p>
            <a:pPr indent="-355600" lvl="1" marL="914400" rtl="0" algn="l">
              <a:lnSpc>
                <a:spcPct val="115000"/>
              </a:lnSpc>
              <a:spcBef>
                <a:spcPts val="0"/>
              </a:spcBef>
              <a:spcAft>
                <a:spcPts val="0"/>
              </a:spcAft>
              <a:buClr>
                <a:srgbClr val="595959"/>
              </a:buClr>
              <a:buSzPts val="2000"/>
              <a:buChar char="○"/>
            </a:pPr>
            <a:r>
              <a:rPr lang="en-US" sz="2000">
                <a:solidFill>
                  <a:srgbClr val="595959"/>
                </a:solidFill>
                <a:latin typeface="Arial"/>
                <a:ea typeface="Arial"/>
                <a:cs typeface="Arial"/>
                <a:sym typeface="Arial"/>
              </a:rPr>
              <a:t>we can legally defend our decision if called upon to do so</a:t>
            </a:r>
            <a:endParaRPr sz="2000">
              <a:solidFill>
                <a:srgbClr val="595959"/>
              </a:solidFill>
              <a:latin typeface="Arial"/>
              <a:ea typeface="Arial"/>
              <a:cs typeface="Arial"/>
              <a:sym typeface="Arial"/>
            </a:endParaRPr>
          </a:p>
          <a:p>
            <a:pPr indent="0" lvl="0" marL="0" rtl="0" algn="l">
              <a:spcBef>
                <a:spcPts val="12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3"/>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100"/>
              <a:buFont typeface="Arial"/>
              <a:buNone/>
            </a:pPr>
            <a:r>
              <a:rPr lang="en-US" sz="4100">
                <a:latin typeface="Arial"/>
                <a:ea typeface="Arial"/>
                <a:cs typeface="Arial"/>
                <a:sym typeface="Arial"/>
              </a:rPr>
              <a:t>Hiring for Staff/Executive &amp; Faculty</a:t>
            </a:r>
            <a:endParaRPr sz="6000"/>
          </a:p>
        </p:txBody>
      </p:sp>
      <p:sp>
        <p:nvSpPr>
          <p:cNvPr id="138" name="Google Shape;138;p23"/>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100">
                <a:solidFill>
                  <a:srgbClr val="595959"/>
                </a:solidFill>
                <a:latin typeface="Arial"/>
                <a:ea typeface="Arial"/>
                <a:cs typeface="Arial"/>
                <a:sym typeface="Arial"/>
              </a:rPr>
              <a:t>At the end of the process</a:t>
            </a:r>
            <a:endParaRPr sz="2100">
              <a:solidFill>
                <a:srgbClr val="595959"/>
              </a:solidFill>
              <a:latin typeface="Arial"/>
              <a:ea typeface="Arial"/>
              <a:cs typeface="Arial"/>
              <a:sym typeface="Arial"/>
            </a:endParaRPr>
          </a:p>
          <a:p>
            <a:pPr indent="-342900" lvl="0" marL="457200" rtl="0" algn="l">
              <a:lnSpc>
                <a:spcPct val="115000"/>
              </a:lnSpc>
              <a:spcBef>
                <a:spcPts val="1200"/>
              </a:spcBef>
              <a:spcAft>
                <a:spcPts val="0"/>
              </a:spcAft>
              <a:buClr>
                <a:srgbClr val="595959"/>
              </a:buClr>
              <a:buSzPts val="1800"/>
              <a:buChar char="●"/>
            </a:pPr>
            <a:r>
              <a:rPr lang="en-US" sz="1800">
                <a:solidFill>
                  <a:srgbClr val="595959"/>
                </a:solidFill>
                <a:latin typeface="Arial"/>
                <a:ea typeface="Arial"/>
                <a:cs typeface="Arial"/>
                <a:sym typeface="Arial"/>
              </a:rPr>
              <a:t>Always check references</a:t>
            </a:r>
            <a:endParaRPr sz="1800">
              <a:solidFill>
                <a:srgbClr val="595959"/>
              </a:solidFill>
              <a:latin typeface="Arial"/>
              <a:ea typeface="Arial"/>
              <a:cs typeface="Arial"/>
              <a:sym typeface="Arial"/>
            </a:endParaRPr>
          </a:p>
          <a:p>
            <a:pPr indent="-342900" lvl="0" marL="457200" rtl="0" algn="l">
              <a:lnSpc>
                <a:spcPct val="115000"/>
              </a:lnSpc>
              <a:spcBef>
                <a:spcPts val="0"/>
              </a:spcBef>
              <a:spcAft>
                <a:spcPts val="0"/>
              </a:spcAft>
              <a:buClr>
                <a:srgbClr val="595959"/>
              </a:buClr>
              <a:buSzPts val="1800"/>
              <a:buChar char="●"/>
            </a:pPr>
            <a:r>
              <a:rPr lang="en-US" sz="1800">
                <a:solidFill>
                  <a:srgbClr val="595959"/>
                </a:solidFill>
                <a:latin typeface="Arial"/>
                <a:ea typeface="Arial"/>
                <a:cs typeface="Arial"/>
                <a:sym typeface="Arial"/>
              </a:rPr>
              <a:t>Set the selected candidate to </a:t>
            </a:r>
            <a:r>
              <a:rPr i="1" lang="en-US" sz="1800">
                <a:solidFill>
                  <a:srgbClr val="595959"/>
                </a:solidFill>
                <a:latin typeface="Arial"/>
                <a:ea typeface="Arial"/>
                <a:cs typeface="Arial"/>
                <a:sym typeface="Arial"/>
              </a:rPr>
              <a:t>recommend for hire</a:t>
            </a:r>
            <a:r>
              <a:rPr lang="en-US" sz="1800">
                <a:solidFill>
                  <a:srgbClr val="595959"/>
                </a:solidFill>
                <a:latin typeface="Arial"/>
                <a:ea typeface="Arial"/>
                <a:cs typeface="Arial"/>
                <a:sym typeface="Arial"/>
              </a:rPr>
              <a:t> in People Admin so an ePAR can be started </a:t>
            </a:r>
            <a:endParaRPr sz="1800">
              <a:solidFill>
                <a:srgbClr val="595959"/>
              </a:solidFill>
              <a:latin typeface="Arial"/>
              <a:ea typeface="Arial"/>
              <a:cs typeface="Arial"/>
              <a:sym typeface="Arial"/>
            </a:endParaRPr>
          </a:p>
          <a:p>
            <a:pPr indent="-323850" lvl="1" marL="914400" rtl="0" algn="l">
              <a:lnSpc>
                <a:spcPct val="115000"/>
              </a:lnSpc>
              <a:spcBef>
                <a:spcPts val="0"/>
              </a:spcBef>
              <a:spcAft>
                <a:spcPts val="0"/>
              </a:spcAft>
              <a:buClr>
                <a:srgbClr val="595959"/>
              </a:buClr>
              <a:buSzPts val="1500"/>
              <a:buChar char="○"/>
            </a:pPr>
            <a:r>
              <a:rPr lang="en-US" sz="1500">
                <a:solidFill>
                  <a:srgbClr val="595959"/>
                </a:solidFill>
                <a:latin typeface="Arial"/>
                <a:ea typeface="Arial"/>
                <a:cs typeface="Arial"/>
                <a:sym typeface="Arial"/>
              </a:rPr>
              <a:t>Three possible ePARs</a:t>
            </a:r>
            <a:endParaRPr sz="1500">
              <a:solidFill>
                <a:srgbClr val="595959"/>
              </a:solidFill>
              <a:latin typeface="Arial"/>
              <a:ea typeface="Arial"/>
              <a:cs typeface="Arial"/>
              <a:sym typeface="Arial"/>
            </a:endParaRPr>
          </a:p>
          <a:p>
            <a:pPr indent="-323850" lvl="2" marL="1371600" rtl="0" algn="l">
              <a:lnSpc>
                <a:spcPct val="115000"/>
              </a:lnSpc>
              <a:spcBef>
                <a:spcPts val="0"/>
              </a:spcBef>
              <a:spcAft>
                <a:spcPts val="0"/>
              </a:spcAft>
              <a:buClr>
                <a:srgbClr val="595959"/>
              </a:buClr>
              <a:buSzPts val="1500"/>
              <a:buChar char="■"/>
            </a:pPr>
            <a:r>
              <a:rPr lang="en-US" sz="1500" u="sng">
                <a:solidFill>
                  <a:srgbClr val="595959"/>
                </a:solidFill>
                <a:latin typeface="Arial"/>
                <a:ea typeface="Arial"/>
                <a:cs typeface="Arial"/>
                <a:sym typeface="Arial"/>
              </a:rPr>
              <a:t>New Hire</a:t>
            </a:r>
            <a:r>
              <a:rPr lang="en-US" sz="1500">
                <a:solidFill>
                  <a:srgbClr val="595959"/>
                </a:solidFill>
                <a:latin typeface="Arial"/>
                <a:ea typeface="Arial"/>
                <a:cs typeface="Arial"/>
                <a:sym typeface="Arial"/>
              </a:rPr>
              <a:t> - By default, these ePARs go to the search committee chair following a computer feed, which takes about 24 hours.</a:t>
            </a:r>
            <a:endParaRPr sz="1500">
              <a:solidFill>
                <a:srgbClr val="595959"/>
              </a:solidFill>
              <a:latin typeface="Arial"/>
              <a:ea typeface="Arial"/>
              <a:cs typeface="Arial"/>
              <a:sym typeface="Arial"/>
            </a:endParaRPr>
          </a:p>
          <a:p>
            <a:pPr indent="-323850" lvl="2" marL="1371600" rtl="0" algn="l">
              <a:lnSpc>
                <a:spcPct val="115000"/>
              </a:lnSpc>
              <a:spcBef>
                <a:spcPts val="0"/>
              </a:spcBef>
              <a:spcAft>
                <a:spcPts val="0"/>
              </a:spcAft>
              <a:buClr>
                <a:srgbClr val="595959"/>
              </a:buClr>
              <a:buSzPts val="1500"/>
              <a:buChar char="■"/>
            </a:pPr>
            <a:r>
              <a:rPr lang="en-US" sz="1500" u="sng">
                <a:solidFill>
                  <a:srgbClr val="595959"/>
                </a:solidFill>
                <a:latin typeface="Arial"/>
                <a:ea typeface="Arial"/>
                <a:cs typeface="Arial"/>
                <a:sym typeface="Arial"/>
              </a:rPr>
              <a:t>Transfer</a:t>
            </a:r>
            <a:r>
              <a:rPr lang="en-US" sz="1500">
                <a:solidFill>
                  <a:srgbClr val="595959"/>
                </a:solidFill>
                <a:latin typeface="Arial"/>
                <a:ea typeface="Arial"/>
                <a:cs typeface="Arial"/>
                <a:sym typeface="Arial"/>
              </a:rPr>
              <a:t> - current salaried employee transferring to a different salaried position. These can be initiated by anyone and there is no delay for a computer feed.</a:t>
            </a:r>
            <a:endParaRPr sz="1500">
              <a:solidFill>
                <a:srgbClr val="595959"/>
              </a:solidFill>
              <a:latin typeface="Arial"/>
              <a:ea typeface="Arial"/>
              <a:cs typeface="Arial"/>
              <a:sym typeface="Arial"/>
            </a:endParaRPr>
          </a:p>
          <a:p>
            <a:pPr indent="-317500" lvl="2" marL="1371600" rtl="0" algn="l">
              <a:lnSpc>
                <a:spcPct val="115000"/>
              </a:lnSpc>
              <a:spcBef>
                <a:spcPts val="0"/>
              </a:spcBef>
              <a:spcAft>
                <a:spcPts val="0"/>
              </a:spcAft>
              <a:buClr>
                <a:srgbClr val="595959"/>
              </a:buClr>
              <a:buSzPts val="1400"/>
              <a:buChar char="■"/>
            </a:pPr>
            <a:r>
              <a:rPr lang="en-US" sz="1500" u="sng">
                <a:solidFill>
                  <a:srgbClr val="595959"/>
                </a:solidFill>
                <a:latin typeface="Arial"/>
                <a:ea typeface="Arial"/>
                <a:cs typeface="Arial"/>
                <a:sym typeface="Arial"/>
              </a:rPr>
              <a:t>Continuation</a:t>
            </a:r>
            <a:r>
              <a:rPr lang="en-US" sz="1500">
                <a:solidFill>
                  <a:srgbClr val="595959"/>
                </a:solidFill>
                <a:latin typeface="Arial"/>
                <a:ea typeface="Arial"/>
                <a:cs typeface="Arial"/>
                <a:sym typeface="Arial"/>
              </a:rPr>
              <a:t> - the person already in the position is being hired to continue in the same position, usually following a required search at the end of an interim situation. Like transfer ePARs, these can be initiated by anyone and there is no delay for a computer feed</a:t>
            </a:r>
            <a:r>
              <a:rPr lang="en-US" sz="1400">
                <a:solidFill>
                  <a:srgbClr val="595959"/>
                </a:solidFill>
                <a:latin typeface="Arial"/>
                <a:ea typeface="Arial"/>
                <a:cs typeface="Arial"/>
                <a:sym typeface="Arial"/>
              </a:rPr>
              <a:t>.</a:t>
            </a:r>
            <a:endParaRPr sz="1400">
              <a:solidFill>
                <a:srgbClr val="595959"/>
              </a:solidFill>
              <a:latin typeface="Arial"/>
              <a:ea typeface="Arial"/>
              <a:cs typeface="Arial"/>
              <a:sym typeface="Arial"/>
            </a:endParaRPr>
          </a:p>
          <a:p>
            <a:pPr indent="0" lvl="0" marL="0" rtl="0" algn="l">
              <a:spcBef>
                <a:spcPts val="1200"/>
              </a:spcBef>
              <a:spcAft>
                <a:spcPts val="0"/>
              </a:spcAft>
              <a:buClr>
                <a:schemeClr val="dk1"/>
              </a:buClr>
              <a:buSzPts val="1100"/>
              <a:buFont typeface="Arial"/>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457201" y="274638"/>
            <a:ext cx="8229600" cy="15582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ts val="990"/>
              <a:buFont typeface="Arial"/>
              <a:buNone/>
            </a:pPr>
            <a:r>
              <a:rPr lang="en-US" sz="4466">
                <a:latin typeface="Arial"/>
                <a:ea typeface="Arial"/>
                <a:cs typeface="Arial"/>
                <a:sym typeface="Arial"/>
              </a:rPr>
              <a:t>Hiring for Staff/Executive &amp; Faculty</a:t>
            </a:r>
            <a:endParaRPr sz="4466">
              <a:latin typeface="Arial"/>
              <a:ea typeface="Arial"/>
              <a:cs typeface="Arial"/>
              <a:sym typeface="Arial"/>
            </a:endParaRPr>
          </a:p>
          <a:p>
            <a:pPr indent="0" lvl="0" marL="0" rtl="0" algn="ctr">
              <a:spcBef>
                <a:spcPts val="0"/>
              </a:spcBef>
              <a:spcAft>
                <a:spcPts val="0"/>
              </a:spcAft>
              <a:buNone/>
            </a:pPr>
            <a:r>
              <a:t/>
            </a:r>
            <a:endParaRPr/>
          </a:p>
        </p:txBody>
      </p:sp>
      <p:sp>
        <p:nvSpPr>
          <p:cNvPr id="144" name="Google Shape;144;p24"/>
          <p:cNvSpPr txBox="1"/>
          <p:nvPr>
            <p:ph idx="1" type="body"/>
          </p:nvPr>
        </p:nvSpPr>
        <p:spPr>
          <a:xfrm>
            <a:off x="515700" y="15841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900">
                <a:solidFill>
                  <a:srgbClr val="595959"/>
                </a:solidFill>
                <a:latin typeface="Arial"/>
                <a:ea typeface="Arial"/>
                <a:cs typeface="Arial"/>
                <a:sym typeface="Arial"/>
              </a:rPr>
              <a:t>At the end of the process</a:t>
            </a:r>
            <a:endParaRPr sz="1900">
              <a:solidFill>
                <a:srgbClr val="595959"/>
              </a:solidFill>
              <a:latin typeface="Arial"/>
              <a:ea typeface="Arial"/>
              <a:cs typeface="Arial"/>
              <a:sym typeface="Arial"/>
            </a:endParaRPr>
          </a:p>
          <a:p>
            <a:pPr indent="-349250" lvl="0" marL="457200" rtl="0" algn="l">
              <a:lnSpc>
                <a:spcPct val="115000"/>
              </a:lnSpc>
              <a:spcBef>
                <a:spcPts val="1200"/>
              </a:spcBef>
              <a:spcAft>
                <a:spcPts val="0"/>
              </a:spcAft>
              <a:buClr>
                <a:srgbClr val="595959"/>
              </a:buClr>
              <a:buSzPts val="1900"/>
              <a:buChar char="●"/>
            </a:pPr>
            <a:r>
              <a:rPr b="1" lang="en-US" sz="1900">
                <a:solidFill>
                  <a:srgbClr val="595959"/>
                </a:solidFill>
                <a:latin typeface="Arial"/>
                <a:ea typeface="Arial"/>
                <a:cs typeface="Arial"/>
                <a:sym typeface="Arial"/>
              </a:rPr>
              <a:t>No offer should be extended until the ePAR has received all approvals</a:t>
            </a:r>
            <a:endParaRPr b="1" sz="1900">
              <a:solidFill>
                <a:srgbClr val="595959"/>
              </a:solidFill>
              <a:latin typeface="Arial"/>
              <a:ea typeface="Arial"/>
              <a:cs typeface="Arial"/>
              <a:sym typeface="Arial"/>
            </a:endParaRPr>
          </a:p>
          <a:p>
            <a:pPr indent="-349250" lvl="0" marL="457200" rtl="0" algn="l">
              <a:lnSpc>
                <a:spcPct val="115000"/>
              </a:lnSpc>
              <a:spcBef>
                <a:spcPts val="0"/>
              </a:spcBef>
              <a:spcAft>
                <a:spcPts val="0"/>
              </a:spcAft>
              <a:buClr>
                <a:srgbClr val="595959"/>
              </a:buClr>
              <a:buSzPts val="1900"/>
              <a:buChar char="●"/>
            </a:pPr>
            <a:r>
              <a:rPr lang="en-US" sz="1900">
                <a:solidFill>
                  <a:srgbClr val="595959"/>
                </a:solidFill>
                <a:latin typeface="Arial"/>
                <a:ea typeface="Arial"/>
                <a:cs typeface="Arial"/>
                <a:sym typeface="Arial"/>
              </a:rPr>
              <a:t>When all approvals are obtained, an email is auto-generated to the person designated in the ePAR as the supervisor of the position informing them to extend a conditional offer</a:t>
            </a:r>
            <a:endParaRPr sz="1900">
              <a:solidFill>
                <a:srgbClr val="595959"/>
              </a:solidFill>
              <a:latin typeface="Arial"/>
              <a:ea typeface="Arial"/>
              <a:cs typeface="Arial"/>
              <a:sym typeface="Arial"/>
            </a:endParaRPr>
          </a:p>
          <a:p>
            <a:pPr indent="-349250" lvl="0" marL="457200" rtl="0" algn="l">
              <a:lnSpc>
                <a:spcPct val="115000"/>
              </a:lnSpc>
              <a:spcBef>
                <a:spcPts val="0"/>
              </a:spcBef>
              <a:spcAft>
                <a:spcPts val="0"/>
              </a:spcAft>
              <a:buClr>
                <a:srgbClr val="595959"/>
              </a:buClr>
              <a:buSzPts val="1900"/>
              <a:buChar char="●"/>
            </a:pPr>
            <a:r>
              <a:rPr lang="en-US" sz="1900">
                <a:solidFill>
                  <a:srgbClr val="595959"/>
                </a:solidFill>
                <a:latin typeface="Arial"/>
                <a:ea typeface="Arial"/>
                <a:cs typeface="Arial"/>
                <a:sym typeface="Arial"/>
              </a:rPr>
              <a:t>If the conditional offer is accepted let HR know so the online background check information can be sent to the candidate</a:t>
            </a:r>
            <a:endParaRPr sz="1900">
              <a:solidFill>
                <a:srgbClr val="595959"/>
              </a:solidFill>
              <a:latin typeface="Arial"/>
              <a:ea typeface="Arial"/>
              <a:cs typeface="Arial"/>
              <a:sym typeface="Arial"/>
            </a:endParaRPr>
          </a:p>
          <a:p>
            <a:pPr indent="-349250" lvl="0" marL="457200" rtl="0" algn="l">
              <a:lnSpc>
                <a:spcPct val="115000"/>
              </a:lnSpc>
              <a:spcBef>
                <a:spcPts val="0"/>
              </a:spcBef>
              <a:spcAft>
                <a:spcPts val="0"/>
              </a:spcAft>
              <a:buClr>
                <a:srgbClr val="595959"/>
              </a:buClr>
              <a:buSzPts val="1900"/>
              <a:buChar char="●"/>
            </a:pPr>
            <a:r>
              <a:rPr b="1" lang="en-US" sz="1900">
                <a:solidFill>
                  <a:srgbClr val="595959"/>
                </a:solidFill>
                <a:latin typeface="Arial"/>
                <a:ea typeface="Arial"/>
                <a:cs typeface="Arial"/>
                <a:sym typeface="Arial"/>
              </a:rPr>
              <a:t>Staff/Executive</a:t>
            </a:r>
            <a:r>
              <a:rPr lang="en-US" sz="1900">
                <a:solidFill>
                  <a:srgbClr val="595959"/>
                </a:solidFill>
                <a:latin typeface="Arial"/>
                <a:ea typeface="Arial"/>
                <a:cs typeface="Arial"/>
                <a:sym typeface="Arial"/>
              </a:rPr>
              <a:t>- Once background check clears a start date can be determined and the search will be marked as filled.</a:t>
            </a:r>
            <a:endParaRPr sz="1900">
              <a:solidFill>
                <a:srgbClr val="595959"/>
              </a:solidFill>
              <a:latin typeface="Arial"/>
              <a:ea typeface="Arial"/>
              <a:cs typeface="Arial"/>
              <a:sym typeface="Arial"/>
            </a:endParaRPr>
          </a:p>
          <a:p>
            <a:pPr indent="-342900" lvl="0" marL="457200" rtl="0" algn="l">
              <a:lnSpc>
                <a:spcPct val="115000"/>
              </a:lnSpc>
              <a:spcBef>
                <a:spcPts val="0"/>
              </a:spcBef>
              <a:spcAft>
                <a:spcPts val="0"/>
              </a:spcAft>
              <a:buClr>
                <a:srgbClr val="595959"/>
              </a:buClr>
              <a:buSzPts val="1800"/>
              <a:buChar char="●"/>
            </a:pPr>
            <a:r>
              <a:rPr b="1" lang="en-US" sz="1900">
                <a:solidFill>
                  <a:srgbClr val="595959"/>
                </a:solidFill>
                <a:latin typeface="Arial"/>
                <a:ea typeface="Arial"/>
                <a:cs typeface="Arial"/>
                <a:sym typeface="Arial"/>
              </a:rPr>
              <a:t>Faculty-</a:t>
            </a:r>
            <a:r>
              <a:rPr lang="en-US" sz="1900">
                <a:solidFill>
                  <a:srgbClr val="595959"/>
                </a:solidFill>
                <a:latin typeface="Arial"/>
                <a:ea typeface="Arial"/>
                <a:cs typeface="Arial"/>
                <a:sym typeface="Arial"/>
              </a:rPr>
              <a:t> Once background check clears and copy of signed offer letter is sent to HR the search will be marked as filled</a:t>
            </a:r>
            <a:r>
              <a:rPr lang="en-US" sz="1800">
                <a:solidFill>
                  <a:srgbClr val="595959"/>
                </a:solidFill>
                <a:latin typeface="Arial"/>
                <a:ea typeface="Arial"/>
                <a:cs typeface="Arial"/>
                <a:sym typeface="Arial"/>
              </a:rPr>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100"/>
              <a:buFont typeface="Arial"/>
              <a:buNone/>
            </a:pPr>
            <a:r>
              <a:rPr lang="en-US" sz="4100">
                <a:latin typeface="Arial"/>
                <a:ea typeface="Arial"/>
                <a:cs typeface="Arial"/>
                <a:sym typeface="Arial"/>
              </a:rPr>
              <a:t>Hiring for Staff/Executive &amp; Faculty</a:t>
            </a:r>
            <a:endParaRPr sz="4100"/>
          </a:p>
        </p:txBody>
      </p:sp>
      <p:sp>
        <p:nvSpPr>
          <p:cNvPr id="150" name="Google Shape;150;p25"/>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800">
                <a:solidFill>
                  <a:srgbClr val="595959"/>
                </a:solidFill>
                <a:latin typeface="Arial"/>
                <a:ea typeface="Arial"/>
                <a:cs typeface="Arial"/>
                <a:sym typeface="Arial"/>
              </a:rPr>
              <a:t>NOTE</a:t>
            </a:r>
            <a:endParaRPr sz="2800">
              <a:solidFill>
                <a:srgbClr val="595959"/>
              </a:solidFill>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2300">
                <a:solidFill>
                  <a:srgbClr val="595959"/>
                </a:solidFill>
                <a:latin typeface="Arial"/>
                <a:ea typeface="Arial"/>
                <a:cs typeface="Arial"/>
                <a:sym typeface="Arial"/>
              </a:rPr>
              <a:t>Beginning with new searches in January 2024, those serving on the search committee will be required to have participated in the unconscious bias training offered by our Search Advocates</a:t>
            </a:r>
            <a:r>
              <a:rPr lang="en-US" sz="1800">
                <a:solidFill>
                  <a:srgbClr val="595959"/>
                </a:solidFill>
                <a:latin typeface="Arial"/>
                <a:ea typeface="Arial"/>
                <a:cs typeface="Arial"/>
                <a:sym typeface="Arial"/>
              </a:rPr>
              <a:t>.</a:t>
            </a:r>
            <a:endParaRPr sz="1800">
              <a:solidFill>
                <a:srgbClr val="595959"/>
              </a:solidFill>
              <a:latin typeface="Arial"/>
              <a:ea typeface="Arial"/>
              <a:cs typeface="Arial"/>
              <a:sym typeface="Arial"/>
            </a:endParaRPr>
          </a:p>
          <a:p>
            <a:pPr indent="0" lvl="0" marL="0" rtl="0" algn="l">
              <a:spcBef>
                <a:spcPts val="12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4"/>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rmAutofit/>
          </a:bodyPr>
          <a:lstStyle/>
          <a:p>
            <a:pPr indent="457200" lvl="0" marL="914400" rtl="0" algn="l">
              <a:spcBef>
                <a:spcPts val="0"/>
              </a:spcBef>
              <a:spcAft>
                <a:spcPts val="0"/>
              </a:spcAft>
              <a:buClr>
                <a:schemeClr val="dk1"/>
              </a:buClr>
              <a:buSzPts val="1100"/>
              <a:buFont typeface="Arial"/>
              <a:buNone/>
            </a:pPr>
            <a:r>
              <a:rPr lang="en-US">
                <a:latin typeface="Arial"/>
                <a:ea typeface="Arial"/>
                <a:cs typeface="Arial"/>
                <a:sym typeface="Arial"/>
              </a:rPr>
              <a:t>Position Descriptions</a:t>
            </a:r>
            <a:endParaRPr>
              <a:latin typeface="Arial"/>
              <a:ea typeface="Arial"/>
              <a:cs typeface="Arial"/>
              <a:sym typeface="Arial"/>
            </a:endParaRPr>
          </a:p>
          <a:p>
            <a:pPr indent="0" lvl="0" marL="0" rtl="0" algn="ctr">
              <a:spcBef>
                <a:spcPts val="0"/>
              </a:spcBef>
              <a:spcAft>
                <a:spcPts val="0"/>
              </a:spcAft>
              <a:buClr>
                <a:schemeClr val="dk1"/>
              </a:buClr>
              <a:buSzPts val="4400"/>
              <a:buFont typeface="Calibri"/>
              <a:buNone/>
            </a:pPr>
            <a:r>
              <a:t/>
            </a:r>
            <a:endParaRPr/>
          </a:p>
        </p:txBody>
      </p:sp>
      <p:sp>
        <p:nvSpPr>
          <p:cNvPr id="84" name="Google Shape;84;p14"/>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p>
            <a:pPr indent="-431800" lvl="0" marL="457200" rtl="0" algn="l">
              <a:spcBef>
                <a:spcPts val="0"/>
              </a:spcBef>
              <a:spcAft>
                <a:spcPts val="0"/>
              </a:spcAft>
              <a:buSzPts val="3200"/>
              <a:buChar char="•"/>
            </a:pPr>
            <a:r>
              <a:rPr lang="en-US"/>
              <a:t>Only staff positions have a </a:t>
            </a:r>
            <a:r>
              <a:rPr lang="en-US"/>
              <a:t>full description</a:t>
            </a:r>
            <a:endParaRPr/>
          </a:p>
          <a:p>
            <a:pPr indent="0" lvl="0" marL="914400" rtl="0" algn="l">
              <a:spcBef>
                <a:spcPts val="0"/>
              </a:spcBef>
              <a:spcAft>
                <a:spcPts val="0"/>
              </a:spcAft>
              <a:buNone/>
            </a:pPr>
            <a:r>
              <a:t/>
            </a:r>
            <a:endParaRPr/>
          </a:p>
          <a:p>
            <a:pPr indent="-431800" lvl="0" marL="457200" rtl="0" algn="l">
              <a:spcBef>
                <a:spcPts val="0"/>
              </a:spcBef>
              <a:spcAft>
                <a:spcPts val="0"/>
              </a:spcAft>
              <a:buSzPts val="3200"/>
              <a:buChar char="•"/>
            </a:pPr>
            <a:r>
              <a:rPr lang="en-US"/>
              <a:t>Created by the supervisor</a:t>
            </a:r>
            <a:endParaRPr/>
          </a:p>
          <a:p>
            <a:pPr indent="0" lvl="0" marL="914400" rtl="0" algn="l">
              <a:spcBef>
                <a:spcPts val="0"/>
              </a:spcBef>
              <a:spcAft>
                <a:spcPts val="0"/>
              </a:spcAft>
              <a:buNone/>
            </a:pPr>
            <a:r>
              <a:t/>
            </a:r>
            <a:endParaRPr/>
          </a:p>
          <a:p>
            <a:pPr indent="-431800" lvl="0" marL="457200" rtl="0" algn="l">
              <a:spcBef>
                <a:spcPts val="0"/>
              </a:spcBef>
              <a:spcAft>
                <a:spcPts val="0"/>
              </a:spcAft>
              <a:buSzPts val="3200"/>
              <a:buChar char="•"/>
            </a:pPr>
            <a:r>
              <a:rPr lang="en-US"/>
              <a:t>Used to determine the grade and FLSA (overtime eligibility) status </a:t>
            </a:r>
            <a:endParaRPr/>
          </a:p>
          <a:p>
            <a:pPr indent="0" lvl="0" marL="91440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sz="4500"/>
              <a:t>New Position Descriptions</a:t>
            </a:r>
            <a:endParaRPr sz="5700"/>
          </a:p>
        </p:txBody>
      </p:sp>
      <p:sp>
        <p:nvSpPr>
          <p:cNvPr id="90" name="Google Shape;90;p15"/>
          <p:cNvSpPr txBox="1"/>
          <p:nvPr>
            <p:ph idx="1" type="body"/>
          </p:nvPr>
        </p:nvSpPr>
        <p:spPr>
          <a:xfrm>
            <a:off x="457200" y="1832850"/>
            <a:ext cx="8229600" cy="41862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PeopleAdmin </a:t>
            </a:r>
            <a:endParaRPr/>
          </a:p>
          <a:p>
            <a:pPr indent="0" lvl="0" marL="457200" rtl="0" algn="l">
              <a:spcBef>
                <a:spcPts val="640"/>
              </a:spcBef>
              <a:spcAft>
                <a:spcPts val="0"/>
              </a:spcAft>
              <a:buNone/>
            </a:pPr>
            <a:r>
              <a:t/>
            </a:r>
            <a:endParaRPr sz="1500"/>
          </a:p>
          <a:p>
            <a:pPr indent="-431800" lvl="0" marL="457200" rtl="0" algn="l">
              <a:spcBef>
                <a:spcPts val="640"/>
              </a:spcBef>
              <a:spcAft>
                <a:spcPts val="0"/>
              </a:spcAft>
              <a:buSzPts val="3200"/>
              <a:buChar char="•"/>
            </a:pPr>
            <a:r>
              <a:rPr lang="en-US"/>
              <a:t>Based on work being done now or what is expected going forward</a:t>
            </a:r>
            <a:endParaRPr/>
          </a:p>
          <a:p>
            <a:pPr indent="0" lvl="0" marL="457200" rtl="0" algn="l">
              <a:spcBef>
                <a:spcPts val="640"/>
              </a:spcBef>
              <a:spcAft>
                <a:spcPts val="0"/>
              </a:spcAft>
              <a:buNone/>
            </a:pPr>
            <a:r>
              <a:t/>
            </a:r>
            <a:endParaRPr sz="1500"/>
          </a:p>
          <a:p>
            <a:pPr indent="-431800" lvl="0" marL="457200" rtl="0" algn="l">
              <a:spcBef>
                <a:spcPts val="640"/>
              </a:spcBef>
              <a:spcAft>
                <a:spcPts val="0"/>
              </a:spcAft>
              <a:buSzPts val="3200"/>
              <a:buChar char="•"/>
            </a:pPr>
            <a:r>
              <a:rPr lang="en-US"/>
              <a:t>Context and Environment and job responsibilities</a:t>
            </a:r>
            <a:endParaRPr/>
          </a:p>
          <a:p>
            <a:pPr indent="0" lvl="0" marL="457200" rtl="0" algn="l">
              <a:spcBef>
                <a:spcPts val="640"/>
              </a:spcBef>
              <a:spcAft>
                <a:spcPts val="0"/>
              </a:spcAft>
              <a:buNone/>
            </a:pPr>
            <a:r>
              <a:t/>
            </a:r>
            <a:endParaRPr sz="1500"/>
          </a:p>
          <a:p>
            <a:pPr indent="-431800" lvl="0" marL="457200" rtl="0" algn="l">
              <a:spcBef>
                <a:spcPts val="640"/>
              </a:spcBef>
              <a:spcAft>
                <a:spcPts val="0"/>
              </a:spcAft>
              <a:buSzPts val="3200"/>
              <a:buChar char="•"/>
            </a:pPr>
            <a:r>
              <a:rPr lang="en-US"/>
              <a:t>ADA Essential Job Functions</a:t>
            </a:r>
            <a:endParaRPr/>
          </a:p>
          <a:p>
            <a:pPr indent="0" lvl="0" marL="457200" rtl="0" algn="l">
              <a:spcBef>
                <a:spcPts val="64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t>Position Description Modification</a:t>
            </a:r>
            <a:endParaRPr/>
          </a:p>
        </p:txBody>
      </p:sp>
      <p:sp>
        <p:nvSpPr>
          <p:cNvPr id="96" name="Google Shape;96;p16"/>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Minor changes to the description</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Changes don’t affect the grade or FLSA status</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VP approval not required</a:t>
            </a:r>
            <a:endParaRPr/>
          </a:p>
          <a:p>
            <a:pPr indent="0" lvl="0" marL="0" rtl="0" algn="l">
              <a:spcBef>
                <a:spcPts val="640"/>
              </a:spcBef>
              <a:spcAft>
                <a:spcPts val="0"/>
              </a:spcAft>
              <a:buNone/>
            </a:pPr>
            <a:r>
              <a:t/>
            </a:r>
            <a:endParaRPr/>
          </a:p>
          <a:p>
            <a:pPr indent="0" lvl="0" marL="0" rtl="0" algn="l">
              <a:spcBef>
                <a:spcPts val="64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t>Position Description Audit</a:t>
            </a:r>
            <a:endParaRPr/>
          </a:p>
        </p:txBody>
      </p:sp>
      <p:sp>
        <p:nvSpPr>
          <p:cNvPr id="102" name="Google Shape;102;p17"/>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Major changes to the description</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Minimum requirements may change</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Grade evaluation</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VP approval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t>Position Description Review Meetings</a:t>
            </a:r>
            <a:endParaRPr/>
          </a:p>
        </p:txBody>
      </p:sp>
      <p:sp>
        <p:nvSpPr>
          <p:cNvPr id="108" name="Google Shape;108;p18"/>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Usually held twice per week</a:t>
            </a:r>
            <a:endParaRPr/>
          </a:p>
          <a:p>
            <a:pPr indent="-431800" lvl="0" marL="457200" rtl="0" algn="l">
              <a:spcBef>
                <a:spcPts val="0"/>
              </a:spcBef>
              <a:spcAft>
                <a:spcPts val="0"/>
              </a:spcAft>
              <a:buSzPts val="3200"/>
              <a:buChar char="•"/>
            </a:pPr>
            <a:r>
              <a:rPr lang="en-US"/>
              <a:t>Committee of 3-4 HR employees</a:t>
            </a:r>
            <a:endParaRPr/>
          </a:p>
          <a:p>
            <a:pPr indent="-431800" lvl="0" marL="457200" rtl="0" algn="l">
              <a:spcBef>
                <a:spcPts val="0"/>
              </a:spcBef>
              <a:spcAft>
                <a:spcPts val="0"/>
              </a:spcAft>
              <a:buSzPts val="3200"/>
              <a:buChar char="•"/>
            </a:pPr>
            <a:r>
              <a:rPr lang="en-US"/>
              <a:t>Submissions are usually reviewed within 1 week of submission</a:t>
            </a:r>
            <a:endParaRPr/>
          </a:p>
          <a:p>
            <a:pPr indent="-431800" lvl="0" marL="457200" rtl="0" algn="l">
              <a:spcBef>
                <a:spcPts val="0"/>
              </a:spcBef>
              <a:spcAft>
                <a:spcPts val="0"/>
              </a:spcAft>
              <a:buSzPts val="3200"/>
              <a:buChar char="•"/>
            </a:pPr>
            <a:r>
              <a:rPr lang="en-US"/>
              <a:t>Career ladders are also reviewed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t>Helpful links and Information:</a:t>
            </a:r>
            <a:endParaRPr/>
          </a:p>
        </p:txBody>
      </p:sp>
      <p:sp>
        <p:nvSpPr>
          <p:cNvPr id="114" name="Google Shape;114;p19"/>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u="sng">
                <a:solidFill>
                  <a:schemeClr val="hlink"/>
                </a:solidFill>
                <a:hlinkClick r:id="rId3"/>
              </a:rPr>
              <a:t>Search Advocate Program website</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u="sng">
                <a:solidFill>
                  <a:schemeClr val="hlink"/>
                </a:solidFill>
                <a:hlinkClick r:id="rId4"/>
              </a:rPr>
              <a:t>Job Description instructions and guides</a:t>
            </a:r>
            <a:endParaRPr/>
          </a:p>
          <a:p>
            <a:pPr indent="0" lvl="0" marL="457200" rtl="0" algn="l">
              <a:spcBef>
                <a:spcPts val="64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457201" y="274638"/>
            <a:ext cx="8229600" cy="15582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ts val="990"/>
              <a:buFont typeface="Arial"/>
              <a:buNone/>
            </a:pPr>
            <a:r>
              <a:rPr lang="en-US" sz="4466">
                <a:latin typeface="Arial"/>
                <a:ea typeface="Arial"/>
                <a:cs typeface="Arial"/>
                <a:sym typeface="Arial"/>
              </a:rPr>
              <a:t>Hiring for Staff/Executive &amp; Faculty</a:t>
            </a:r>
            <a:endParaRPr sz="4466">
              <a:latin typeface="Arial"/>
              <a:ea typeface="Arial"/>
              <a:cs typeface="Arial"/>
              <a:sym typeface="Arial"/>
            </a:endParaRPr>
          </a:p>
          <a:p>
            <a:pPr indent="0" lvl="0" marL="0" rtl="0" algn="ctr">
              <a:spcBef>
                <a:spcPts val="0"/>
              </a:spcBef>
              <a:spcAft>
                <a:spcPts val="0"/>
              </a:spcAft>
              <a:buNone/>
            </a:pPr>
            <a:r>
              <a:t/>
            </a:r>
            <a:endParaRPr/>
          </a:p>
        </p:txBody>
      </p:sp>
      <p:sp>
        <p:nvSpPr>
          <p:cNvPr id="120" name="Google Shape;120;p20"/>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500" u="sng">
                <a:solidFill>
                  <a:schemeClr val="hlink"/>
                </a:solidFill>
                <a:latin typeface="Arial"/>
                <a:ea typeface="Arial"/>
                <a:cs typeface="Arial"/>
                <a:sym typeface="Arial"/>
                <a:hlinkClick r:id="rId3"/>
              </a:rPr>
              <a:t>Creating Job postings</a:t>
            </a:r>
            <a:endParaRPr sz="2500">
              <a:solidFill>
                <a:srgbClr val="595959"/>
              </a:solidFill>
              <a:latin typeface="Arial"/>
              <a:ea typeface="Arial"/>
              <a:cs typeface="Arial"/>
              <a:sym typeface="Arial"/>
            </a:endParaRPr>
          </a:p>
          <a:p>
            <a:pPr indent="-387350" lvl="0" marL="457200" rtl="0" algn="l">
              <a:lnSpc>
                <a:spcPct val="115000"/>
              </a:lnSpc>
              <a:spcBef>
                <a:spcPts val="1200"/>
              </a:spcBef>
              <a:spcAft>
                <a:spcPts val="0"/>
              </a:spcAft>
              <a:buClr>
                <a:srgbClr val="595959"/>
              </a:buClr>
              <a:buSzPts val="2500"/>
              <a:buChar char="●"/>
            </a:pPr>
            <a:r>
              <a:rPr lang="en-US" sz="2500">
                <a:solidFill>
                  <a:srgbClr val="595959"/>
                </a:solidFill>
                <a:latin typeface="Arial"/>
                <a:ea typeface="Arial"/>
                <a:cs typeface="Arial"/>
                <a:sym typeface="Arial"/>
              </a:rPr>
              <a:t>Staff</a:t>
            </a:r>
            <a:endParaRPr sz="2500">
              <a:solidFill>
                <a:srgbClr val="595959"/>
              </a:solidFill>
              <a:latin typeface="Arial"/>
              <a:ea typeface="Arial"/>
              <a:cs typeface="Arial"/>
              <a:sym typeface="Arial"/>
            </a:endParaRPr>
          </a:p>
          <a:p>
            <a:pPr indent="-387350" lvl="1" marL="9144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Job postings created in People Admin from approved position descriptions</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Faculty</a:t>
            </a:r>
            <a:endParaRPr sz="2500">
              <a:solidFill>
                <a:srgbClr val="595959"/>
              </a:solidFill>
              <a:latin typeface="Arial"/>
              <a:ea typeface="Arial"/>
              <a:cs typeface="Arial"/>
              <a:sym typeface="Arial"/>
            </a:endParaRPr>
          </a:p>
          <a:p>
            <a:pPr indent="-387350" lvl="1" marL="9144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Job postings drafted by department/committee and emailed to HR</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Font typeface="Arial"/>
              <a:buChar char="●"/>
            </a:pPr>
            <a:r>
              <a:rPr lang="en-US" sz="2500">
                <a:solidFill>
                  <a:srgbClr val="595959"/>
                </a:solidFill>
                <a:latin typeface="Arial"/>
                <a:ea typeface="Arial"/>
                <a:cs typeface="Arial"/>
                <a:sym typeface="Arial"/>
              </a:rPr>
              <a:t>Both will go through approval process before posted</a:t>
            </a:r>
            <a:endParaRPr sz="2500">
              <a:solidFill>
                <a:srgbClr val="595959"/>
              </a:solidFill>
              <a:latin typeface="Arial"/>
              <a:ea typeface="Arial"/>
              <a:cs typeface="Arial"/>
              <a:sym typeface="Arial"/>
            </a:endParaRPr>
          </a:p>
          <a:p>
            <a:pPr indent="0" lvl="0" marL="914400" rtl="0" algn="l">
              <a:lnSpc>
                <a:spcPct val="115000"/>
              </a:lnSpc>
              <a:spcBef>
                <a:spcPts val="1200"/>
              </a:spcBef>
              <a:spcAft>
                <a:spcPts val="0"/>
              </a:spcAft>
              <a:buNone/>
            </a:pPr>
            <a:r>
              <a:t/>
            </a:r>
            <a:endParaRPr sz="2800">
              <a:solidFill>
                <a:srgbClr val="595959"/>
              </a:solidFill>
              <a:latin typeface="Arial"/>
              <a:ea typeface="Arial"/>
              <a:cs typeface="Arial"/>
              <a:sym typeface="Arial"/>
            </a:endParaRPr>
          </a:p>
          <a:p>
            <a:pPr indent="0" lvl="0" marL="0" rtl="0" algn="l">
              <a:lnSpc>
                <a:spcPct val="115000"/>
              </a:lnSpc>
              <a:spcBef>
                <a:spcPts val="1200"/>
              </a:spcBef>
              <a:spcAft>
                <a:spcPts val="0"/>
              </a:spcAft>
              <a:buNone/>
            </a:pPr>
            <a:r>
              <a:t/>
            </a:r>
            <a:endParaRPr sz="1600">
              <a:solidFill>
                <a:srgbClr val="595959"/>
              </a:solidFill>
              <a:latin typeface="Arial"/>
              <a:ea typeface="Arial"/>
              <a:cs typeface="Arial"/>
              <a:sym typeface="Arial"/>
            </a:endParaRPr>
          </a:p>
          <a:p>
            <a:pPr indent="0" lvl="0" marL="1371600" rtl="0" algn="l">
              <a:lnSpc>
                <a:spcPct val="115000"/>
              </a:lnSpc>
              <a:spcBef>
                <a:spcPts val="1200"/>
              </a:spcBef>
              <a:spcAft>
                <a:spcPts val="0"/>
              </a:spcAft>
              <a:buNone/>
            </a:pPr>
            <a:r>
              <a:t/>
            </a:r>
            <a:endParaRPr sz="1600">
              <a:solidFill>
                <a:srgbClr val="595959"/>
              </a:solidFill>
              <a:latin typeface="Arial"/>
              <a:ea typeface="Arial"/>
              <a:cs typeface="Arial"/>
              <a:sym typeface="Arial"/>
            </a:endParaRPr>
          </a:p>
          <a:p>
            <a:pPr indent="0" lvl="0" marL="0" rtl="0" algn="l">
              <a:lnSpc>
                <a:spcPct val="115000"/>
              </a:lnSpc>
              <a:spcBef>
                <a:spcPts val="1200"/>
              </a:spcBef>
              <a:spcAft>
                <a:spcPts val="0"/>
              </a:spcAft>
              <a:buNone/>
            </a:pPr>
            <a:r>
              <a:t/>
            </a:r>
            <a:endParaRPr sz="2800">
              <a:solidFill>
                <a:srgbClr val="595959"/>
              </a:solidFill>
              <a:latin typeface="Arial"/>
              <a:ea typeface="Arial"/>
              <a:cs typeface="Arial"/>
              <a:sym typeface="Arial"/>
            </a:endParaRPr>
          </a:p>
          <a:p>
            <a:pPr indent="0" lvl="0" marL="0" rtl="0" algn="l">
              <a:spcBef>
                <a:spcPts val="12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457201" y="274638"/>
            <a:ext cx="8229600" cy="1558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100"/>
              <a:buFont typeface="Arial"/>
              <a:buNone/>
            </a:pPr>
            <a:r>
              <a:rPr lang="en-US" sz="4100">
                <a:latin typeface="Arial"/>
                <a:ea typeface="Arial"/>
                <a:cs typeface="Arial"/>
                <a:sym typeface="Arial"/>
              </a:rPr>
              <a:t>Hiring for Staff/Executive &amp; Faculty</a:t>
            </a:r>
            <a:endParaRPr sz="5700"/>
          </a:p>
        </p:txBody>
      </p:sp>
      <p:sp>
        <p:nvSpPr>
          <p:cNvPr id="126" name="Google Shape;126;p21"/>
          <p:cNvSpPr txBox="1"/>
          <p:nvPr>
            <p:ph idx="1" type="body"/>
          </p:nvPr>
        </p:nvSpPr>
        <p:spPr>
          <a:xfrm>
            <a:off x="457200" y="1946935"/>
            <a:ext cx="8229600" cy="4036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800">
                <a:solidFill>
                  <a:srgbClr val="595959"/>
                </a:solidFill>
                <a:latin typeface="Arial"/>
                <a:ea typeface="Arial"/>
                <a:cs typeface="Arial"/>
                <a:sym typeface="Arial"/>
              </a:rPr>
              <a:t>Once posted, position must be open for</a:t>
            </a:r>
            <a:endParaRPr sz="2800">
              <a:solidFill>
                <a:srgbClr val="595959"/>
              </a:solidFill>
              <a:latin typeface="Arial"/>
              <a:ea typeface="Arial"/>
              <a:cs typeface="Arial"/>
              <a:sym typeface="Arial"/>
            </a:endParaRPr>
          </a:p>
          <a:p>
            <a:pPr indent="-387350" lvl="0" marL="457200" rtl="0" algn="l">
              <a:lnSpc>
                <a:spcPct val="115000"/>
              </a:lnSpc>
              <a:spcBef>
                <a:spcPts val="1200"/>
              </a:spcBef>
              <a:spcAft>
                <a:spcPts val="0"/>
              </a:spcAft>
              <a:buClr>
                <a:srgbClr val="595959"/>
              </a:buClr>
              <a:buSzPts val="2500"/>
              <a:buChar char="●"/>
            </a:pPr>
            <a:r>
              <a:rPr lang="en-US" sz="2500">
                <a:solidFill>
                  <a:srgbClr val="595959"/>
                </a:solidFill>
                <a:latin typeface="Arial"/>
                <a:ea typeface="Arial"/>
                <a:cs typeface="Arial"/>
                <a:sym typeface="Arial"/>
              </a:rPr>
              <a:t>Non Exempt Staff - </a:t>
            </a:r>
            <a:r>
              <a:rPr b="1" lang="en-US" sz="2500">
                <a:solidFill>
                  <a:srgbClr val="595959"/>
                </a:solidFill>
                <a:latin typeface="Arial"/>
                <a:ea typeface="Arial"/>
                <a:cs typeface="Arial"/>
                <a:sym typeface="Arial"/>
              </a:rPr>
              <a:t>10 </a:t>
            </a:r>
            <a:r>
              <a:rPr lang="en-US" sz="2500">
                <a:solidFill>
                  <a:srgbClr val="595959"/>
                </a:solidFill>
                <a:latin typeface="Arial"/>
                <a:ea typeface="Arial"/>
                <a:cs typeface="Arial"/>
                <a:sym typeface="Arial"/>
              </a:rPr>
              <a:t>calendar day minimum</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Exempt Staff - </a:t>
            </a:r>
            <a:r>
              <a:rPr b="1" lang="en-US" sz="2500">
                <a:solidFill>
                  <a:srgbClr val="595959"/>
                </a:solidFill>
                <a:latin typeface="Arial"/>
                <a:ea typeface="Arial"/>
                <a:cs typeface="Arial"/>
                <a:sym typeface="Arial"/>
              </a:rPr>
              <a:t>14</a:t>
            </a:r>
            <a:r>
              <a:rPr lang="en-US" sz="2500">
                <a:solidFill>
                  <a:srgbClr val="595959"/>
                </a:solidFill>
                <a:latin typeface="Arial"/>
                <a:ea typeface="Arial"/>
                <a:cs typeface="Arial"/>
                <a:sym typeface="Arial"/>
              </a:rPr>
              <a:t> calendar day minimum</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Non-Tenure Track Faculty - </a:t>
            </a:r>
            <a:r>
              <a:rPr b="1" lang="en-US" sz="2500">
                <a:solidFill>
                  <a:srgbClr val="595959"/>
                </a:solidFill>
                <a:latin typeface="Arial"/>
                <a:ea typeface="Arial"/>
                <a:cs typeface="Arial"/>
                <a:sym typeface="Arial"/>
              </a:rPr>
              <a:t>21</a:t>
            </a:r>
            <a:r>
              <a:rPr lang="en-US" sz="2500">
                <a:solidFill>
                  <a:srgbClr val="595959"/>
                </a:solidFill>
                <a:latin typeface="Arial"/>
                <a:ea typeface="Arial"/>
                <a:cs typeface="Arial"/>
                <a:sym typeface="Arial"/>
              </a:rPr>
              <a:t> calendar day minimum</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Executive - </a:t>
            </a:r>
            <a:r>
              <a:rPr b="1" lang="en-US" sz="2500">
                <a:solidFill>
                  <a:srgbClr val="595959"/>
                </a:solidFill>
                <a:latin typeface="Arial"/>
                <a:ea typeface="Arial"/>
                <a:cs typeface="Arial"/>
                <a:sym typeface="Arial"/>
              </a:rPr>
              <a:t>21</a:t>
            </a:r>
            <a:r>
              <a:rPr lang="en-US" sz="2500">
                <a:solidFill>
                  <a:srgbClr val="595959"/>
                </a:solidFill>
                <a:latin typeface="Arial"/>
                <a:ea typeface="Arial"/>
                <a:cs typeface="Arial"/>
                <a:sym typeface="Arial"/>
              </a:rPr>
              <a:t> calendar day minimum</a:t>
            </a:r>
            <a:endParaRPr sz="2500">
              <a:solidFill>
                <a:srgbClr val="595959"/>
              </a:solidFill>
              <a:latin typeface="Arial"/>
              <a:ea typeface="Arial"/>
              <a:cs typeface="Arial"/>
              <a:sym typeface="Arial"/>
            </a:endParaRPr>
          </a:p>
          <a:p>
            <a:pPr indent="-387350" lvl="0" marL="457200" rtl="0" algn="l">
              <a:lnSpc>
                <a:spcPct val="115000"/>
              </a:lnSpc>
              <a:spcBef>
                <a:spcPts val="0"/>
              </a:spcBef>
              <a:spcAft>
                <a:spcPts val="0"/>
              </a:spcAft>
              <a:buClr>
                <a:srgbClr val="595959"/>
              </a:buClr>
              <a:buSzPts val="2500"/>
              <a:buChar char="●"/>
            </a:pPr>
            <a:r>
              <a:rPr lang="en-US" sz="2500">
                <a:solidFill>
                  <a:srgbClr val="595959"/>
                </a:solidFill>
                <a:latin typeface="Arial"/>
                <a:ea typeface="Arial"/>
                <a:cs typeface="Arial"/>
                <a:sym typeface="Arial"/>
              </a:rPr>
              <a:t>Tenure-Track Faculty - </a:t>
            </a:r>
            <a:r>
              <a:rPr b="1" lang="en-US" sz="2500">
                <a:solidFill>
                  <a:srgbClr val="595959"/>
                </a:solidFill>
                <a:latin typeface="Arial"/>
                <a:ea typeface="Arial"/>
                <a:cs typeface="Arial"/>
                <a:sym typeface="Arial"/>
              </a:rPr>
              <a:t>30</a:t>
            </a:r>
            <a:r>
              <a:rPr lang="en-US" sz="2500">
                <a:solidFill>
                  <a:srgbClr val="595959"/>
                </a:solidFill>
                <a:latin typeface="Arial"/>
                <a:ea typeface="Arial"/>
                <a:cs typeface="Arial"/>
                <a:sym typeface="Arial"/>
              </a:rPr>
              <a:t> calendar day minimum (to meet immigration requirement if we happen to hire a candidate needing sponsorship)</a:t>
            </a:r>
            <a:endParaRPr sz="2500">
              <a:solidFill>
                <a:srgbClr val="595959"/>
              </a:solidFill>
              <a:latin typeface="Arial"/>
              <a:ea typeface="Arial"/>
              <a:cs typeface="Arial"/>
              <a:sym typeface="Arial"/>
            </a:endParaRPr>
          </a:p>
          <a:p>
            <a:pPr indent="0" lvl="0" marL="0" rtl="0" algn="l">
              <a:spcBef>
                <a:spcPts val="12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