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3" r:id="rId5"/>
    <p:sldId id="258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7523-1551-41D3-971A-5DE603FCB15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ED59-07B6-4924-A72C-9001CEE4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FD87-9003-4777-99A5-A9EB22F8CD3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D10EC-A381-4C48-9F0D-A715CADF4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214A6-BE57-4581-B32E-756971568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214A6-BE57-4581-B32E-756971568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214A6-BE57-4581-B32E-7569715686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8600"/>
            <a:ext cx="8229600" cy="44938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2013\University Communications\Assets\PowerPoint Templates\PPTtitleslidewint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85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935"/>
            <a:ext cx="8229600" cy="403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0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6"/>
            <a:ext cx="4038600" cy="41595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6"/>
            <a:ext cx="4038600" cy="41595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templateU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7287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7287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6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7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92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0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567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177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177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484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484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832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1631"/>
            <a:ext cx="4040188" cy="40264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0832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1631"/>
            <a:ext cx="4041775" cy="40264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16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r.edu/HumanResources/compensation.html?_gl=1*1qatzx7*_ga*MTAzNzMzMTk0Ni4xNjkwNDY4Mzkw*_ga_NBZY81HSZM*MTcwMDAwNDUyMS4zOTYuMS4xNzAwMDA0NzMxLjAuMC4w#panel2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www.weber.edu/HumanResources/salary-grades.html?_gl=1*1q20msb*_ga*MTAzNzMzMTk0Ni4xNjkwNDY4Mzkw*_ga_NBZY81HSZM*MTcwMDAwNDUyMS4zOTYuMS4xNzAwMDA0ODY4LjAuMC4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aganthunell@weber.edu" TargetMode="External"/><Relationship Id="rId2" Type="http://schemas.openxmlformats.org/officeDocument/2006/relationships/hyperlink" Target="mailto:kristybyington@weber.ed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er.edu/HumanResources/staff-supplemental-pay.html?_gl=1*1xqjlvg*_ga*MTAzNzMzMTk0Ni4xNjkwNDY4Mzkw*_ga_NBZY81HSZM*MTcwMDA2NjAzNC40MDAuMS4xNzAwMDY2MDM5LjAuMC4w" TargetMode="External"/><Relationship Id="rId2" Type="http://schemas.openxmlformats.org/officeDocument/2006/relationships/hyperlink" Target="https://www.weber.edu/ppm/Policies/3-48_ExtraCom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Compensation</a:t>
            </a:r>
          </a:p>
        </p:txBody>
      </p:sp>
      <p:pic>
        <p:nvPicPr>
          <p:cNvPr id="1026" name="Picture 2" descr="Fall Colors, 2022">
            <a:extLst>
              <a:ext uri="{FF2B5EF4-FFF2-40B4-BE49-F238E27FC236}">
                <a16:creationId xmlns:a16="http://schemas.microsoft.com/office/drawing/2014/main" id="{953CFC74-645F-47B6-A2E0-DADD21C3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2264094"/>
            <a:ext cx="8629095" cy="45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8782-4D9D-4BB8-91E5-77AA5427F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122310"/>
          </a:xfrm>
        </p:spPr>
        <p:txBody>
          <a:bodyPr/>
          <a:lstStyle/>
          <a:p>
            <a:r>
              <a:rPr lang="en-US" sz="6600" b="1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33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125B-D6FE-474C-BA51-29520226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AAB7-ED89-4A5E-835F-705952832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Compensation?</a:t>
            </a:r>
          </a:p>
          <a:p>
            <a:r>
              <a:rPr lang="en-US" dirty="0"/>
              <a:t>Salary Determination</a:t>
            </a:r>
          </a:p>
          <a:p>
            <a:r>
              <a:rPr lang="en-US" dirty="0"/>
              <a:t>Career Ladders</a:t>
            </a:r>
          </a:p>
          <a:p>
            <a:r>
              <a:rPr lang="en-US" dirty="0"/>
              <a:t>Supplemental Pay</a:t>
            </a:r>
          </a:p>
        </p:txBody>
      </p:sp>
    </p:spTree>
    <p:extLst>
      <p:ext uri="{BB962C8B-B14F-4D97-AF65-F5344CB8AC3E}">
        <p14:creationId xmlns:p14="http://schemas.microsoft.com/office/powerpoint/2010/main" val="206906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Compensation?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775DF-27E7-42BE-B952-6802519C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32855"/>
            <a:ext cx="8229599" cy="734854"/>
          </a:xfrm>
        </p:spPr>
        <p:txBody>
          <a:bodyPr/>
          <a:lstStyle/>
          <a:p>
            <a:r>
              <a:rPr lang="en-US" dirty="0"/>
              <a:t>Compensation refers to wages paid by employers to employees in exchange for 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Includes:</a:t>
            </a:r>
          </a:p>
          <a:p>
            <a:pPr lvl="1"/>
            <a:r>
              <a:rPr lang="en-US" b="1" dirty="0"/>
              <a:t>Salary</a:t>
            </a:r>
          </a:p>
          <a:p>
            <a:pPr lvl="1"/>
            <a:r>
              <a:rPr lang="en-US" b="1" dirty="0"/>
              <a:t>Supplemental pay</a:t>
            </a:r>
          </a:p>
          <a:p>
            <a:pPr lvl="1"/>
            <a:r>
              <a:rPr lang="en-US" dirty="0"/>
              <a:t>Benefits</a:t>
            </a:r>
          </a:p>
          <a:p>
            <a:pPr lvl="1"/>
            <a:r>
              <a:rPr lang="en-US" dirty="0"/>
              <a:t>Perks</a:t>
            </a:r>
          </a:p>
        </p:txBody>
      </p:sp>
      <p:pic>
        <p:nvPicPr>
          <p:cNvPr id="1026" name="Picture 2" descr="Salary Photos, Download The BEST Free Salary Stock Photos &amp; HD Images">
            <a:extLst>
              <a:ext uri="{FF2B5EF4-FFF2-40B4-BE49-F238E27FC236}">
                <a16:creationId xmlns:a16="http://schemas.microsoft.com/office/drawing/2014/main" id="{52C5FB0A-14D1-4A78-B719-E2F6E645368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51" y="2398489"/>
            <a:ext cx="3462913" cy="33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5C82-1886-4D92-8BB8-858C8772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Determination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4A4CA-953B-4EE3-A424-6106EEFABF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Position Descriptions</a:t>
            </a:r>
          </a:p>
          <a:p>
            <a:pPr lvl="1"/>
            <a:r>
              <a:rPr lang="en-US" sz="1600" dirty="0"/>
              <a:t>Job duties/responsibilities/scope</a:t>
            </a:r>
          </a:p>
          <a:p>
            <a:pPr lvl="1"/>
            <a:r>
              <a:rPr lang="en-US" sz="1600" dirty="0"/>
              <a:t>Supervisory responsibilities</a:t>
            </a:r>
          </a:p>
          <a:p>
            <a:pPr lvl="1"/>
            <a:r>
              <a:rPr lang="en-US" sz="1600" dirty="0"/>
              <a:t>Minimum requirements</a:t>
            </a:r>
          </a:p>
          <a:p>
            <a:pPr lvl="1"/>
            <a:r>
              <a:rPr lang="en-US" sz="1600" dirty="0"/>
              <a:t>FLSA status</a:t>
            </a:r>
          </a:p>
          <a:p>
            <a:pPr lvl="1"/>
            <a:r>
              <a:rPr lang="en-US" sz="1600" dirty="0">
                <a:hlinkClick r:id="rId3"/>
              </a:rPr>
              <a:t>PeopleAdmin guides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Grade- salary ranges</a:t>
            </a:r>
          </a:p>
          <a:p>
            <a:pPr lvl="1"/>
            <a:r>
              <a:rPr lang="en-US" sz="1600" dirty="0"/>
              <a:t>Placement within a grade</a:t>
            </a:r>
          </a:p>
          <a:p>
            <a:pPr lvl="1"/>
            <a:r>
              <a:rPr lang="en-US" sz="1600" dirty="0">
                <a:hlinkClick r:id="rId4"/>
              </a:rPr>
              <a:t>Salary grade scales</a:t>
            </a:r>
            <a:endParaRPr lang="en-US" sz="16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Neuroscience">
            <a:extLst>
              <a:ext uri="{FF2B5EF4-FFF2-40B4-BE49-F238E27FC236}">
                <a16:creationId xmlns:a16="http://schemas.microsoft.com/office/drawing/2014/main" id="{33B1BBF9-6B4B-4314-983F-8D5A636C38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1293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3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0A6E-3E91-49EE-936B-35AFBD51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Determination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6BC9-D11E-419F-A61B-92106C87B2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Salary benchmarks</a:t>
            </a:r>
          </a:p>
          <a:p>
            <a:pPr lvl="1"/>
            <a:r>
              <a:rPr lang="en-US" sz="1600" dirty="0"/>
              <a:t>Salary surveys that include, higher education, Salt Lake City area</a:t>
            </a:r>
          </a:p>
          <a:p>
            <a:r>
              <a:rPr lang="en-US" dirty="0"/>
              <a:t>Internal Equity</a:t>
            </a:r>
          </a:p>
          <a:p>
            <a:pPr lvl="1"/>
            <a:endParaRPr lang="en-US" sz="1200" dirty="0"/>
          </a:p>
          <a:p>
            <a:r>
              <a:rPr lang="en-US" dirty="0"/>
              <a:t>Experience/Education</a:t>
            </a:r>
          </a:p>
          <a:p>
            <a:pPr lvl="1"/>
            <a:r>
              <a:rPr lang="en-US" sz="1600" dirty="0"/>
              <a:t>Taken into consideration when it is required or relevant to the position</a:t>
            </a:r>
          </a:p>
          <a:p>
            <a:endParaRPr lang="en-US" dirty="0"/>
          </a:p>
        </p:txBody>
      </p:sp>
      <p:pic>
        <p:nvPicPr>
          <p:cNvPr id="2050" name="Picture 2" descr="2022 Spring Commencement">
            <a:extLst>
              <a:ext uri="{FF2B5EF4-FFF2-40B4-BE49-F238E27FC236}">
                <a16:creationId xmlns:a16="http://schemas.microsoft.com/office/drawing/2014/main" id="{460B1F6D-79B0-470C-8292-D75ECF92D4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2360701"/>
            <a:ext cx="4296229" cy="28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60CF-B4D2-40FF-B595-BA511A4A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6765636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is a Career Ladder?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ABCDE-AEAD-4C92-BDD7-5974409DE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657355" cy="45306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Formalized document approved by HR and the OEO office that outlines requirements,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Certain levels of progression may require a competitive search (e.g., Assistant Director, Associate Director, Director).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all positions are conducive to a career ladder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400" dirty="0"/>
          </a:p>
        </p:txBody>
      </p:sp>
      <p:pic>
        <p:nvPicPr>
          <p:cNvPr id="3074" name="Picture 2" descr="Ladders Images - Free Download on Freepik">
            <a:extLst>
              <a:ext uri="{FF2B5EF4-FFF2-40B4-BE49-F238E27FC236}">
                <a16:creationId xmlns:a16="http://schemas.microsoft.com/office/drawing/2014/main" id="{5F22C8C6-B16E-4771-BC58-C4027DF41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46" y="1419138"/>
            <a:ext cx="2774025" cy="37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5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3FB9-7225-4530-A055-F4C12262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Career Ladders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5FB-2E6D-4DD0-99EC-7EDB0DEC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progression that may include a change in grade and/or title. </a:t>
            </a:r>
          </a:p>
          <a:p>
            <a:endParaRPr lang="en-US" dirty="0"/>
          </a:p>
          <a:p>
            <a:r>
              <a:rPr lang="en-US" dirty="0"/>
              <a:t>Position growth. Grade and title do not change. Generally includes opportunities for professional development and/or small salary increases.</a:t>
            </a:r>
          </a:p>
        </p:txBody>
      </p:sp>
    </p:spTree>
    <p:extLst>
      <p:ext uri="{BB962C8B-B14F-4D97-AF65-F5344CB8AC3E}">
        <p14:creationId xmlns:p14="http://schemas.microsoft.com/office/powerpoint/2010/main" val="145149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0E244A-169E-422E-A731-EA640DB8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7"/>
            <a:ext cx="8229600" cy="2253409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4000" dirty="0"/>
              <a:t>Not sure if your area has a career ladder or if a career ladder is a possibility?</a:t>
            </a:r>
            <a:br>
              <a:rPr lang="en-US" sz="4000" dirty="0"/>
            </a:br>
            <a:r>
              <a:rPr lang="en-US" sz="4000" dirty="0"/>
              <a:t>-Contact Human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CCB7-B80F-4153-9144-8036BC4FE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Kristy Byington</a:t>
            </a:r>
          </a:p>
          <a:p>
            <a:pPr marL="0" indent="0">
              <a:buNone/>
            </a:pPr>
            <a:r>
              <a:rPr lang="en-US" sz="2400" dirty="0"/>
              <a:t>Compensation Analyst and Consultant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kristybyington@weber.edu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801-626-6648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D0A81-72A1-4D4A-8823-2D93397867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Meagan Thunell</a:t>
            </a:r>
          </a:p>
          <a:p>
            <a:pPr marL="0" indent="0">
              <a:buNone/>
            </a:pPr>
            <a:r>
              <a:rPr lang="en-US" sz="2400" dirty="0"/>
              <a:t>Assistant Vice President for Human Resources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meaganthunell@weber.edu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801-626-7496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2A91-28C6-43F2-A070-928FA95B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Supplemental Pay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0531A-3E4B-42CA-97B4-2CA556EFF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PPM 3-48 </a:t>
            </a:r>
            <a:r>
              <a:rPr lang="en-US" sz="2800" dirty="0"/>
              <a:t>Extra Compensation</a:t>
            </a:r>
          </a:p>
          <a:p>
            <a:r>
              <a:rPr lang="en-US" sz="2800" dirty="0">
                <a:hlinkClick r:id="rId3"/>
              </a:rPr>
              <a:t>Staff Extra Compensation Guidelines</a:t>
            </a:r>
            <a:endParaRPr lang="en-US" sz="2800" dirty="0"/>
          </a:p>
          <a:p>
            <a:pPr lvl="1"/>
            <a:r>
              <a:rPr lang="en-US" sz="2400" dirty="0"/>
              <a:t>Significant additional work</a:t>
            </a:r>
          </a:p>
          <a:p>
            <a:pPr lvl="1"/>
            <a:r>
              <a:rPr lang="en-US" sz="2400" dirty="0"/>
              <a:t>Extra work outside of typical work- adjunct teaching, projects, etc.</a:t>
            </a:r>
          </a:p>
          <a:p>
            <a:r>
              <a:rPr lang="en-US" sz="2800" dirty="0"/>
              <a:t>Maximum supplemental pay amount- 33.3% of the greater of the employee’s base salary or the median exempt base salary.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8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296</Words>
  <Application>Microsoft Office PowerPoint</Application>
  <PresentationFormat>On-screen Show (4:3)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Compensation</vt:lpstr>
      <vt:lpstr>Overview</vt:lpstr>
      <vt:lpstr>What is Compensation?</vt:lpstr>
      <vt:lpstr>Salary Determination</vt:lpstr>
      <vt:lpstr>Salary Determination (cont.)</vt:lpstr>
      <vt:lpstr>What is a Career Ladder?</vt:lpstr>
      <vt:lpstr>Types of Career Ladders</vt:lpstr>
      <vt:lpstr>Not sure if your area has a career ladder or if a career ladder is a possibility? -Contact Human Resources </vt:lpstr>
      <vt:lpstr>Supplemental Pay</vt:lpstr>
      <vt:lpstr>Questions?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Kristy Byington</cp:lastModifiedBy>
  <cp:revision>37</cp:revision>
  <dcterms:created xsi:type="dcterms:W3CDTF">2013-04-04T17:51:32Z</dcterms:created>
  <dcterms:modified xsi:type="dcterms:W3CDTF">2023-11-20T17:08:08Z</dcterms:modified>
</cp:coreProperties>
</file>