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5" r:id="rId1"/>
  </p:sldMasterIdLst>
  <p:notesMasterIdLst>
    <p:notesMasterId r:id="rId35"/>
  </p:notesMasterIdLst>
  <p:handoutMasterIdLst>
    <p:handoutMasterId r:id="rId36"/>
  </p:handoutMasterIdLst>
  <p:sldIdLst>
    <p:sldId id="256" r:id="rId2"/>
    <p:sldId id="276" r:id="rId3"/>
    <p:sldId id="289" r:id="rId4"/>
    <p:sldId id="288" r:id="rId5"/>
    <p:sldId id="259" r:id="rId6"/>
    <p:sldId id="261" r:id="rId7"/>
    <p:sldId id="262" r:id="rId8"/>
    <p:sldId id="263" r:id="rId9"/>
    <p:sldId id="264" r:id="rId10"/>
    <p:sldId id="265" r:id="rId11"/>
    <p:sldId id="285" r:id="rId12"/>
    <p:sldId id="268" r:id="rId13"/>
    <p:sldId id="269" r:id="rId14"/>
    <p:sldId id="270" r:id="rId15"/>
    <p:sldId id="287" r:id="rId16"/>
    <p:sldId id="272" r:id="rId17"/>
    <p:sldId id="290" r:id="rId18"/>
    <p:sldId id="278" r:id="rId19"/>
    <p:sldId id="279" r:id="rId20"/>
    <p:sldId id="280" r:id="rId21"/>
    <p:sldId id="281" r:id="rId22"/>
    <p:sldId id="293" r:id="rId23"/>
    <p:sldId id="291" r:id="rId24"/>
    <p:sldId id="292" r:id="rId25"/>
    <p:sldId id="282" r:id="rId26"/>
    <p:sldId id="283" r:id="rId27"/>
    <p:sldId id="294" r:id="rId28"/>
    <p:sldId id="275" r:id="rId29"/>
    <p:sldId id="271" r:id="rId30"/>
    <p:sldId id="297" r:id="rId31"/>
    <p:sldId id="295" r:id="rId32"/>
    <p:sldId id="296" r:id="rId33"/>
    <p:sldId id="277"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64" autoAdjust="0"/>
    <p:restoredTop sz="95268" autoAdjust="0"/>
  </p:normalViewPr>
  <p:slideViewPr>
    <p:cSldViewPr>
      <p:cViewPr varScale="1">
        <p:scale>
          <a:sx n="114" d="100"/>
          <a:sy n="114" d="100"/>
        </p:scale>
        <p:origin x="1734"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B53F84-7D61-4062-9D63-F86D7F90AD12}" type="datetimeFigureOut">
              <a:rPr lang="en-US" smtClean="0"/>
              <a:t>10/9/2023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322AC5-8184-440B-AD08-6BDE8587CFD2}" type="slidenum">
              <a:rPr lang="en-US" smtClean="0"/>
              <a:t>‹#›</a:t>
            </a:fld>
            <a:endParaRPr lang="en-US"/>
          </a:p>
        </p:txBody>
      </p:sp>
    </p:spTree>
    <p:extLst>
      <p:ext uri="{BB962C8B-B14F-4D97-AF65-F5344CB8AC3E}">
        <p14:creationId xmlns:p14="http://schemas.microsoft.com/office/powerpoint/2010/main" val="1605897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F6096-F086-4924-A33A-01954CABFEE6}" type="datetimeFigureOut">
              <a:rPr lang="en-US" smtClean="0"/>
              <a:t>10/9/2023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49660-3BAB-41DD-B0DA-298D0A9A79C2}" type="slidenum">
              <a:rPr lang="en-US" smtClean="0"/>
              <a:t>‹#›</a:t>
            </a:fld>
            <a:endParaRPr lang="en-US"/>
          </a:p>
        </p:txBody>
      </p:sp>
    </p:spTree>
    <p:extLst>
      <p:ext uri="{BB962C8B-B14F-4D97-AF65-F5344CB8AC3E}">
        <p14:creationId xmlns:p14="http://schemas.microsoft.com/office/powerpoint/2010/main" val="4270991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12BDDC-9368-42D5-B352-63031EA625C4}" type="datetimeFigureOut">
              <a:rPr lang="en-US" smtClean="0"/>
              <a:t>10/9/2023</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08DE60E4-E0A2-436A-BAA6-6BF718705805}"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5021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2BDDC-9368-42D5-B352-63031EA625C4}"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E60E4-E0A2-436A-BAA6-6BF718705805}" type="slidenum">
              <a:rPr lang="en-US" smtClean="0"/>
              <a:t>‹#›</a:t>
            </a:fld>
            <a:endParaRPr lang="en-US"/>
          </a:p>
        </p:txBody>
      </p:sp>
    </p:spTree>
    <p:extLst>
      <p:ext uri="{BB962C8B-B14F-4D97-AF65-F5344CB8AC3E}">
        <p14:creationId xmlns:p14="http://schemas.microsoft.com/office/powerpoint/2010/main" val="2242519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2BDDC-9368-42D5-B352-63031EA625C4}"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E60E4-E0A2-436A-BAA6-6BF718705805}"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93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2BDDC-9368-42D5-B352-63031EA625C4}"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E60E4-E0A2-436A-BAA6-6BF718705805}"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00954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12BDDC-9368-42D5-B352-63031EA625C4}"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E60E4-E0A2-436A-BAA6-6BF718705805}"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92526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12BDDC-9368-42D5-B352-63031EA625C4}"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E60E4-E0A2-436A-BAA6-6BF718705805}"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2633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12BDDC-9368-42D5-B352-63031EA625C4}" type="datetimeFigureOut">
              <a:rPr lang="en-US" smtClean="0"/>
              <a:t>10/9/2023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DE60E4-E0A2-436A-BAA6-6BF718705805}" type="slidenum">
              <a:rPr lang="en-US" smtClean="0"/>
              <a:t>‹#›</a:t>
            </a:fld>
            <a:endParaRPr lang="en-US"/>
          </a:p>
        </p:txBody>
      </p:sp>
    </p:spTree>
    <p:extLst>
      <p:ext uri="{BB962C8B-B14F-4D97-AF65-F5344CB8AC3E}">
        <p14:creationId xmlns:p14="http://schemas.microsoft.com/office/powerpoint/2010/main" val="3343120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12BDDC-9368-42D5-B352-63031EA625C4}" type="datetimeFigureOut">
              <a:rPr lang="en-US" smtClean="0"/>
              <a:t>10/9/2023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DE60E4-E0A2-436A-BAA6-6BF718705805}" type="slidenum">
              <a:rPr lang="en-US" smtClean="0"/>
              <a:t>‹#›</a:t>
            </a:fld>
            <a:endParaRPr lang="en-US"/>
          </a:p>
        </p:txBody>
      </p:sp>
    </p:spTree>
    <p:extLst>
      <p:ext uri="{BB962C8B-B14F-4D97-AF65-F5344CB8AC3E}">
        <p14:creationId xmlns:p14="http://schemas.microsoft.com/office/powerpoint/2010/main" val="211580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2BDDC-9368-42D5-B352-63031EA625C4}" type="datetimeFigureOut">
              <a:rPr lang="en-US" smtClean="0"/>
              <a:t>10/9/2023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DE60E4-E0A2-436A-BAA6-6BF718705805}" type="slidenum">
              <a:rPr lang="en-US" smtClean="0"/>
              <a:t>‹#›</a:t>
            </a:fld>
            <a:endParaRPr lang="en-US"/>
          </a:p>
        </p:txBody>
      </p:sp>
    </p:spTree>
    <p:extLst>
      <p:ext uri="{BB962C8B-B14F-4D97-AF65-F5344CB8AC3E}">
        <p14:creationId xmlns:p14="http://schemas.microsoft.com/office/powerpoint/2010/main" val="340856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A12BDDC-9368-42D5-B352-63031EA625C4}"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E60E4-E0A2-436A-BAA6-6BF718705805}"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0181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9A12BDDC-9368-42D5-B352-63031EA625C4}" type="datetimeFigureOut">
              <a:rPr lang="en-US" smtClean="0"/>
              <a:t>10/9/2023</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08DE60E4-E0A2-436A-BAA6-6BF718705805}"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8138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A12BDDC-9368-42D5-B352-63031EA625C4}" type="datetimeFigureOut">
              <a:rPr lang="en-US" smtClean="0"/>
              <a:t>10/9/2023</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08DE60E4-E0A2-436A-BAA6-6BF718705805}" type="slidenum">
              <a:rPr lang="en-US" smtClean="0"/>
              <a:t>‹#›</a:t>
            </a:fld>
            <a:endParaRPr lang="en-US"/>
          </a:p>
        </p:txBody>
      </p:sp>
    </p:spTree>
    <p:extLst>
      <p:ext uri="{BB962C8B-B14F-4D97-AF65-F5344CB8AC3E}">
        <p14:creationId xmlns:p14="http://schemas.microsoft.com/office/powerpoint/2010/main" val="1709495943"/>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eber.edu/OUR/contact.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weber.edu/OUR/grant-overview.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eber.edu/OUR/calendar.html" TargetMode="External"/><Relationship Id="rId2" Type="http://schemas.openxmlformats.org/officeDocument/2006/relationships/hyperlink" Target="https://ur.weber.edu/"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mailto:tracycovey@weber.edu" TargetMode="External"/><Relationship Id="rId2" Type="http://schemas.openxmlformats.org/officeDocument/2006/relationships/hyperlink" Target="mailto:jcavitt@weber.edu" TargetMode="External"/><Relationship Id="rId1" Type="http://schemas.openxmlformats.org/officeDocument/2006/relationships/slideLayout" Target="../slideLayouts/slideLayout2.xml"/><Relationship Id="rId6" Type="http://schemas.openxmlformats.org/officeDocument/2006/relationships/hyperlink" Target="mailto:erinkendall@weber.edu" TargetMode="External"/><Relationship Id="rId5" Type="http://schemas.openxmlformats.org/officeDocument/2006/relationships/hyperlink" Target="mailto:our@weber.edu" TargetMode="External"/><Relationship Id="rId4" Type="http://schemas.openxmlformats.org/officeDocument/2006/relationships/hyperlink" Target="http://www.weber.edu/ou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OUR@weber.edu" TargetMode="External"/><Relationship Id="rId2" Type="http://schemas.openxmlformats.org/officeDocument/2006/relationships/hyperlink" Target="https://weber.edu/OUR/sample-grant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Research proposal workshop</a:t>
            </a:r>
          </a:p>
        </p:txBody>
      </p:sp>
      <p:sp>
        <p:nvSpPr>
          <p:cNvPr id="3" name="Subtitle 2"/>
          <p:cNvSpPr>
            <a:spLocks noGrp="1"/>
          </p:cNvSpPr>
          <p:nvPr>
            <p:ph type="subTitle" idx="1"/>
          </p:nvPr>
        </p:nvSpPr>
        <p:spPr/>
        <p:txBody>
          <a:bodyPr>
            <a:normAutofit/>
          </a:bodyPr>
          <a:lstStyle/>
          <a:p>
            <a:r>
              <a:rPr lang="en-US" i="1" dirty="0"/>
              <a:t>Tips </a:t>
            </a:r>
            <a:r>
              <a:rPr lang="en-US" i="1"/>
              <a:t>on writing your </a:t>
            </a:r>
            <a:r>
              <a:rPr lang="en-US" i="1" dirty="0"/>
              <a:t>research proposal</a:t>
            </a:r>
          </a:p>
        </p:txBody>
      </p:sp>
    </p:spTree>
    <p:extLst>
      <p:ext uri="{BB962C8B-B14F-4D97-AF65-F5344CB8AC3E}">
        <p14:creationId xmlns:p14="http://schemas.microsoft.com/office/powerpoint/2010/main" val="76445666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Part II. Composition (Continued)</a:t>
            </a:r>
          </a:p>
        </p:txBody>
      </p:sp>
      <p:sp>
        <p:nvSpPr>
          <p:cNvPr id="3" name="Content Placeholder 2"/>
          <p:cNvSpPr>
            <a:spLocks noGrp="1"/>
          </p:cNvSpPr>
          <p:nvPr>
            <p:ph idx="1"/>
          </p:nvPr>
        </p:nvSpPr>
        <p:spPr>
          <a:xfrm>
            <a:off x="419100" y="1798811"/>
            <a:ext cx="8267700" cy="4144789"/>
          </a:xfrm>
        </p:spPr>
        <p:txBody>
          <a:bodyPr>
            <a:normAutofit fontScale="92500" lnSpcReduction="10000"/>
          </a:bodyPr>
          <a:lstStyle/>
          <a:p>
            <a:r>
              <a:rPr lang="en-US" sz="2800" b="1" dirty="0"/>
              <a:t>Tip #7: Write to the audience.</a:t>
            </a:r>
            <a:br>
              <a:rPr lang="en-US" sz="3400" dirty="0"/>
            </a:br>
            <a:r>
              <a:rPr lang="en-US" dirty="0"/>
              <a:t>The awards committee consists of faculty from a variety of academic disciplines. Your proposal should not be so discipline-specific and jargon-laden that outside readers won't understand. On the other hand, don't dumb your language down so that you insult the educated reader. If necessary, the committee will ask a specialist for an opinion on the project's viability. As you revise, consult a variety of readers, both in your discipline and outside it.</a:t>
            </a:r>
          </a:p>
          <a:p>
            <a:r>
              <a:rPr lang="en-US" b="1" dirty="0"/>
              <a:t>Put your research question or the purpose of your project right up front.</a:t>
            </a:r>
          </a:p>
          <a:p>
            <a:r>
              <a:rPr lang="en-US" dirty="0"/>
              <a:t>Use present tense while writing your research proposal.  Avoid using first person.</a:t>
            </a:r>
          </a:p>
          <a:p>
            <a:endParaRPr lang="en-US" sz="2200" dirty="0"/>
          </a:p>
        </p:txBody>
      </p:sp>
    </p:spTree>
    <p:extLst>
      <p:ext uri="{BB962C8B-B14F-4D97-AF65-F5344CB8AC3E}">
        <p14:creationId xmlns:p14="http://schemas.microsoft.com/office/powerpoint/2010/main" val="198138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520"/>
            <a:ext cx="6571343" cy="1049235"/>
          </a:xfrm>
        </p:spPr>
        <p:txBody>
          <a:bodyPr/>
          <a:lstStyle/>
          <a:p>
            <a:pPr algn="ctr"/>
            <a:r>
              <a:rPr lang="en-US" dirty="0"/>
              <a:t>Part III. Revision </a:t>
            </a:r>
            <a:br>
              <a:rPr lang="en-US" dirty="0"/>
            </a:br>
            <a:endParaRPr lang="en-US" dirty="0"/>
          </a:p>
        </p:txBody>
      </p:sp>
      <p:sp>
        <p:nvSpPr>
          <p:cNvPr id="3" name="Content Placeholder 2"/>
          <p:cNvSpPr>
            <a:spLocks noGrp="1"/>
          </p:cNvSpPr>
          <p:nvPr>
            <p:ph idx="1"/>
          </p:nvPr>
        </p:nvSpPr>
        <p:spPr>
          <a:xfrm>
            <a:off x="228600" y="2797517"/>
            <a:ext cx="8839200" cy="3648670"/>
          </a:xfrm>
        </p:spPr>
        <p:txBody>
          <a:bodyPr>
            <a:normAutofit fontScale="77500" lnSpcReduction="20000"/>
          </a:bodyPr>
          <a:lstStyle/>
          <a:p>
            <a:pPr lvl="1"/>
            <a:r>
              <a:rPr lang="en-US" sz="2800" b="1" dirty="0"/>
              <a:t>Tip #8: </a:t>
            </a:r>
            <a:r>
              <a:rPr lang="en-US" sz="2600" b="1" dirty="0"/>
              <a:t>Communicate with your Committee Rep. and Research Mentor</a:t>
            </a:r>
            <a:br>
              <a:rPr lang="en-US" sz="2200" b="1" dirty="0"/>
            </a:br>
            <a:r>
              <a:rPr lang="en-US" sz="2000" dirty="0"/>
              <a:t>At least 2 weeks prior to the deadline, reach out to  your college’s undergraduate research committee (URC) representative and your mentor and tell them your intention to submit a grant proposal. With them, schedule a date that you will provide them a final copy (i.e., not a first draft) of your proposal for them to review and possibly sign. They will likely provide you with comments that you should address in a revision. It is likely that they will </a:t>
            </a:r>
            <a:r>
              <a:rPr lang="en-US" sz="2000" b="1" u="sng" dirty="0"/>
              <a:t>not</a:t>
            </a:r>
            <a:r>
              <a:rPr lang="en-US" sz="2000" dirty="0"/>
              <a:t> sign on the first go around. You will need to plan accordingly so that you are able to incorporate their comments, provide a revised version, and obtain their signatures by the due date. You are responsibility for turning in a final edited draft with all appropriate signatures. All errors and omissions will be your responsibility.  </a:t>
            </a:r>
          </a:p>
          <a:p>
            <a:pPr lvl="1"/>
            <a:endParaRPr lang="en-US" sz="2000" dirty="0"/>
          </a:p>
          <a:p>
            <a:pPr lvl="1"/>
            <a:r>
              <a:rPr lang="en-US" sz="2000" dirty="0">
                <a:solidFill>
                  <a:srgbClr val="C00000"/>
                </a:solidFill>
                <a:hlinkClick r:id="rId2">
                  <a:extLst>
                    <a:ext uri="{A12FA001-AC4F-418D-AE19-62706E023703}">
                      <ahyp:hlinkClr xmlns:ahyp="http://schemas.microsoft.com/office/drawing/2018/hyperlinkcolor" val="tx"/>
                    </a:ext>
                  </a:extLst>
                </a:hlinkClick>
              </a:rPr>
              <a:t>Research Committee Representatives</a:t>
            </a:r>
            <a:endParaRPr lang="en-US" sz="2000" dirty="0">
              <a:solidFill>
                <a:srgbClr val="C00000"/>
              </a:solidFill>
            </a:endParaRPr>
          </a:p>
        </p:txBody>
      </p:sp>
      <p:sp>
        <p:nvSpPr>
          <p:cNvPr id="4" name="TextBox 3">
            <a:extLst>
              <a:ext uri="{FF2B5EF4-FFF2-40B4-BE49-F238E27FC236}">
                <a16:creationId xmlns:a16="http://schemas.microsoft.com/office/drawing/2014/main" id="{8EA68C35-0696-4207-B3FA-2940B299EC71}"/>
              </a:ext>
            </a:extLst>
          </p:cNvPr>
          <p:cNvSpPr txBox="1"/>
          <p:nvPr/>
        </p:nvSpPr>
        <p:spPr>
          <a:xfrm>
            <a:off x="1443491" y="1859810"/>
            <a:ext cx="6705600" cy="923330"/>
          </a:xfrm>
          <a:prstGeom prst="rect">
            <a:avLst/>
          </a:prstGeom>
          <a:gradFill>
            <a:gsLst>
              <a:gs pos="0">
                <a:schemeClr val="accent1">
                  <a:lumMod val="75000"/>
                </a:schemeClr>
              </a:gs>
              <a:gs pos="100000">
                <a:schemeClr val="bg2">
                  <a:lumMod val="75000"/>
                </a:schemeClr>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solidFill>
                  <a:schemeClr val="bg1"/>
                </a:solidFill>
              </a:rPr>
              <a:t>Revision is critical. Don't expect to write one draft of your proposal and be awarded a grant. A good proposal will take several revisions; be sure to give yourself time.</a:t>
            </a:r>
          </a:p>
        </p:txBody>
      </p:sp>
    </p:spTree>
    <p:extLst>
      <p:ext uri="{BB962C8B-B14F-4D97-AF65-F5344CB8AC3E}">
        <p14:creationId xmlns:p14="http://schemas.microsoft.com/office/powerpoint/2010/main" val="94059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Part IV. Editing</a:t>
            </a:r>
          </a:p>
        </p:txBody>
      </p:sp>
      <p:sp>
        <p:nvSpPr>
          <p:cNvPr id="3" name="Content Placeholder 2"/>
          <p:cNvSpPr>
            <a:spLocks noGrp="1"/>
          </p:cNvSpPr>
          <p:nvPr>
            <p:ph idx="1"/>
          </p:nvPr>
        </p:nvSpPr>
        <p:spPr>
          <a:xfrm>
            <a:off x="457200" y="2780376"/>
            <a:ext cx="8229600" cy="3611563"/>
          </a:xfrm>
        </p:spPr>
        <p:txBody>
          <a:bodyPr>
            <a:normAutofit/>
          </a:bodyPr>
          <a:lstStyle/>
          <a:p>
            <a:r>
              <a:rPr lang="en-US" sz="2800" b="1" dirty="0"/>
              <a:t>Tip #9: Avoid errors.</a:t>
            </a:r>
            <a:br>
              <a:rPr lang="en-US" sz="2800" dirty="0"/>
            </a:br>
            <a:r>
              <a:rPr lang="en-US" dirty="0"/>
              <a:t>Because errors are easily introduced during the revision process, be sure to reread your text carefully each time you make changes. There is no excuse for grammatical and spelling errors in a grant proposal. Use spell checker, by all means, but don't rely on it completely. There's no substitute for careful proofreading.</a:t>
            </a:r>
          </a:p>
        </p:txBody>
      </p:sp>
      <p:sp>
        <p:nvSpPr>
          <p:cNvPr id="4" name="TextBox 3"/>
          <p:cNvSpPr txBox="1"/>
          <p:nvPr/>
        </p:nvSpPr>
        <p:spPr>
          <a:xfrm>
            <a:off x="1376362" y="1981200"/>
            <a:ext cx="6705600" cy="646331"/>
          </a:xfrm>
          <a:prstGeom prst="rect">
            <a:avLst/>
          </a:prstGeom>
          <a:gradFill>
            <a:gsLst>
              <a:gs pos="0">
                <a:schemeClr val="accent1">
                  <a:lumMod val="75000"/>
                </a:schemeClr>
              </a:gs>
              <a:gs pos="100000">
                <a:schemeClr val="bg2">
                  <a:lumMod val="75000"/>
                </a:schemeClr>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t>Reread your proposal several times before submitting to the committee.</a:t>
            </a:r>
            <a:endParaRPr lang="en-US" dirty="0">
              <a:solidFill>
                <a:schemeClr val="bg1"/>
              </a:solidFill>
            </a:endParaRPr>
          </a:p>
        </p:txBody>
      </p:sp>
    </p:spTree>
    <p:extLst>
      <p:ext uri="{BB962C8B-B14F-4D97-AF65-F5344CB8AC3E}">
        <p14:creationId xmlns:p14="http://schemas.microsoft.com/office/powerpoint/2010/main" val="364661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Part IV. Editing </a:t>
            </a:r>
            <a:br>
              <a:rPr lang="en-US" dirty="0"/>
            </a:br>
            <a:r>
              <a:rPr lang="en-US" dirty="0"/>
              <a:t>(continued)</a:t>
            </a:r>
          </a:p>
        </p:txBody>
      </p:sp>
      <p:sp>
        <p:nvSpPr>
          <p:cNvPr id="3" name="Content Placeholder 2"/>
          <p:cNvSpPr>
            <a:spLocks noGrp="1"/>
          </p:cNvSpPr>
          <p:nvPr>
            <p:ph idx="1"/>
          </p:nvPr>
        </p:nvSpPr>
        <p:spPr>
          <a:xfrm>
            <a:off x="685800" y="2133600"/>
            <a:ext cx="7772399" cy="3450613"/>
          </a:xfrm>
        </p:spPr>
        <p:txBody>
          <a:bodyPr>
            <a:noAutofit/>
          </a:bodyPr>
          <a:lstStyle/>
          <a:p>
            <a:r>
              <a:rPr lang="en-US" sz="2400" b="1" dirty="0"/>
              <a:t>Tip #10: Make it professional.</a:t>
            </a:r>
            <a:endParaRPr lang="en-US" sz="2400" dirty="0"/>
          </a:p>
          <a:p>
            <a:pPr lvl="1"/>
            <a:r>
              <a:rPr lang="en-US" sz="2000" dirty="0"/>
              <a:t>Take some time to format your proposal neatly and follow instructions. Use headings and sub-headings where appropriate.  Keep in mind that headings will help readers understand your proposal.  A good layout is easier on the eyes of committee members who will be reading many proposals. </a:t>
            </a:r>
          </a:p>
          <a:p>
            <a:pPr lvl="1"/>
            <a:endParaRPr lang="en-US" sz="2000" dirty="0"/>
          </a:p>
          <a:p>
            <a:pPr lvl="1"/>
            <a:r>
              <a:rPr lang="en-US" sz="2000" b="1" dirty="0">
                <a:solidFill>
                  <a:srgbClr val="C00000"/>
                </a:solidFill>
                <a:latin typeface="Kristen ITC" panose="03050502040202030202" pitchFamily="66" charset="0"/>
              </a:rPr>
              <a:t>                          </a:t>
            </a:r>
            <a:br>
              <a:rPr lang="en-US" sz="2000" b="1" dirty="0">
                <a:solidFill>
                  <a:srgbClr val="C00000"/>
                </a:solidFill>
                <a:latin typeface="Kristen ITC" panose="03050502040202030202" pitchFamily="66" charset="0"/>
              </a:rPr>
            </a:br>
            <a:r>
              <a:rPr lang="en-US" sz="2000" b="1" dirty="0">
                <a:solidFill>
                  <a:srgbClr val="C00000"/>
                </a:solidFill>
                <a:latin typeface="Kristen ITC" panose="03050502040202030202" pitchFamily="66" charset="0"/>
              </a:rPr>
              <a:t>			</a:t>
            </a:r>
          </a:p>
        </p:txBody>
      </p:sp>
      <p:pic>
        <p:nvPicPr>
          <p:cNvPr id="5" name="Picture 4">
            <a:extLst>
              <a:ext uri="{FF2B5EF4-FFF2-40B4-BE49-F238E27FC236}">
                <a16:creationId xmlns:a16="http://schemas.microsoft.com/office/drawing/2014/main" id="{75D54C58-0091-45C9-908C-BA44A48D1483}"/>
              </a:ext>
            </a:extLst>
          </p:cNvPr>
          <p:cNvPicPr>
            <a:picLocks noChangeAspect="1"/>
          </p:cNvPicPr>
          <p:nvPr/>
        </p:nvPicPr>
        <p:blipFill>
          <a:blip r:embed="rId2"/>
          <a:stretch>
            <a:fillRect/>
          </a:stretch>
        </p:blipFill>
        <p:spPr>
          <a:xfrm>
            <a:off x="1472246" y="4530130"/>
            <a:ext cx="1762125" cy="918876"/>
          </a:xfrm>
          <a:prstGeom prst="rect">
            <a:avLst/>
          </a:prstGeom>
        </p:spPr>
      </p:pic>
      <p:sp>
        <p:nvSpPr>
          <p:cNvPr id="6" name="TextBox 5">
            <a:extLst>
              <a:ext uri="{FF2B5EF4-FFF2-40B4-BE49-F238E27FC236}">
                <a16:creationId xmlns:a16="http://schemas.microsoft.com/office/drawing/2014/main" id="{91083FBE-7174-493E-9F2A-6B304312B1F8}"/>
              </a:ext>
            </a:extLst>
          </p:cNvPr>
          <p:cNvSpPr txBox="1"/>
          <p:nvPr/>
        </p:nvSpPr>
        <p:spPr>
          <a:xfrm>
            <a:off x="3481392" y="4530130"/>
            <a:ext cx="4647293" cy="646331"/>
          </a:xfrm>
          <a:prstGeom prst="rect">
            <a:avLst/>
          </a:prstGeom>
          <a:noFill/>
        </p:spPr>
        <p:txBody>
          <a:bodyPr wrap="square" rtlCol="0">
            <a:spAutoFit/>
          </a:bodyPr>
          <a:lstStyle/>
          <a:p>
            <a:r>
              <a:rPr lang="en-US" b="1" dirty="0">
                <a:solidFill>
                  <a:srgbClr val="C00000"/>
                </a:solidFill>
                <a:latin typeface="Kristen ITC" panose="03050502040202030202" pitchFamily="66" charset="0"/>
              </a:rPr>
              <a:t>don't go cutesy, with brightly colored paper and fancy fonts.</a:t>
            </a:r>
            <a:endParaRPr lang="en-US" dirty="0"/>
          </a:p>
        </p:txBody>
      </p:sp>
    </p:spTree>
    <p:extLst>
      <p:ext uri="{BB962C8B-B14F-4D97-AF65-F5344CB8AC3E}">
        <p14:creationId xmlns:p14="http://schemas.microsoft.com/office/powerpoint/2010/main" val="57035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80">
                                          <p:stCondLst>
                                            <p:cond delay="0"/>
                                          </p:stCondLst>
                                        </p:cTn>
                                        <p:tgtEl>
                                          <p:spTgt spid="6">
                                            <p:txEl>
                                              <p:pRg st="0" end="0"/>
                                            </p:txEl>
                                          </p:spTgt>
                                        </p:tgtEl>
                                      </p:cBhvr>
                                    </p:animEffect>
                                    <p:anim calcmode="lin" valueType="num">
                                      <p:cBhvr>
                                        <p:cTn id="25"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xEl>
                                              <p:pRg st="0" end="0"/>
                                            </p:txEl>
                                          </p:spTgt>
                                        </p:tgtEl>
                                      </p:cBhvr>
                                      <p:to x="100000" y="60000"/>
                                    </p:animScale>
                                    <p:animScale>
                                      <p:cBhvr>
                                        <p:cTn id="31" dur="166" decel="50000">
                                          <p:stCondLst>
                                            <p:cond delay="676"/>
                                          </p:stCondLst>
                                        </p:cTn>
                                        <p:tgtEl>
                                          <p:spTgt spid="6">
                                            <p:txEl>
                                              <p:pRg st="0" end="0"/>
                                            </p:txEl>
                                          </p:spTgt>
                                        </p:tgtEl>
                                      </p:cBhvr>
                                      <p:to x="100000" y="100000"/>
                                    </p:animScale>
                                    <p:animScale>
                                      <p:cBhvr>
                                        <p:cTn id="32" dur="26">
                                          <p:stCondLst>
                                            <p:cond delay="1312"/>
                                          </p:stCondLst>
                                        </p:cTn>
                                        <p:tgtEl>
                                          <p:spTgt spid="6">
                                            <p:txEl>
                                              <p:pRg st="0" end="0"/>
                                            </p:txEl>
                                          </p:spTgt>
                                        </p:tgtEl>
                                      </p:cBhvr>
                                      <p:to x="100000" y="80000"/>
                                    </p:animScale>
                                    <p:animScale>
                                      <p:cBhvr>
                                        <p:cTn id="33" dur="166" decel="50000">
                                          <p:stCondLst>
                                            <p:cond delay="1338"/>
                                          </p:stCondLst>
                                        </p:cTn>
                                        <p:tgtEl>
                                          <p:spTgt spid="6">
                                            <p:txEl>
                                              <p:pRg st="0" end="0"/>
                                            </p:txEl>
                                          </p:spTgt>
                                        </p:tgtEl>
                                      </p:cBhvr>
                                      <p:to x="100000" y="100000"/>
                                    </p:animScale>
                                    <p:animScale>
                                      <p:cBhvr>
                                        <p:cTn id="34" dur="26">
                                          <p:stCondLst>
                                            <p:cond delay="1642"/>
                                          </p:stCondLst>
                                        </p:cTn>
                                        <p:tgtEl>
                                          <p:spTgt spid="6">
                                            <p:txEl>
                                              <p:pRg st="0" end="0"/>
                                            </p:txEl>
                                          </p:spTgt>
                                        </p:tgtEl>
                                      </p:cBhvr>
                                      <p:to x="100000" y="90000"/>
                                    </p:animScale>
                                    <p:animScale>
                                      <p:cBhvr>
                                        <p:cTn id="35" dur="166" decel="50000">
                                          <p:stCondLst>
                                            <p:cond delay="1668"/>
                                          </p:stCondLst>
                                        </p:cTn>
                                        <p:tgtEl>
                                          <p:spTgt spid="6">
                                            <p:txEl>
                                              <p:pRg st="0" end="0"/>
                                            </p:txEl>
                                          </p:spTgt>
                                        </p:tgtEl>
                                      </p:cBhvr>
                                      <p:to x="100000" y="100000"/>
                                    </p:animScale>
                                    <p:animScale>
                                      <p:cBhvr>
                                        <p:cTn id="36" dur="26">
                                          <p:stCondLst>
                                            <p:cond delay="1808"/>
                                          </p:stCondLst>
                                        </p:cTn>
                                        <p:tgtEl>
                                          <p:spTgt spid="6">
                                            <p:txEl>
                                              <p:pRg st="0" end="0"/>
                                            </p:txEl>
                                          </p:spTgt>
                                        </p:tgtEl>
                                      </p:cBhvr>
                                      <p:to x="100000" y="95000"/>
                                    </p:animScale>
                                    <p:animScale>
                                      <p:cBhvr>
                                        <p:cTn id="37"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90600" y="1066800"/>
            <a:ext cx="7239000" cy="4297363"/>
          </a:xfrm>
        </p:spPr>
        <p:txBody>
          <a:bodyPr>
            <a:noAutofit/>
          </a:bodyPr>
          <a:lstStyle/>
          <a:p>
            <a:r>
              <a:rPr lang="en-US" dirty="0"/>
              <a:t>There you have it: 10 tips to help you write a successful grant proposal.</a:t>
            </a:r>
          </a:p>
          <a:p>
            <a:r>
              <a:rPr lang="en-US" dirty="0"/>
              <a:t>But keep in mind granting awards is a competitive process. Even if you do everything right, there's still an element of luck. In the world of grant applications, your chances of success depend also on the number and quality of proposals in your subject area. If your proposal isn't accepted, don't view it as a personal attack on your research abilities or your topic. If your project is viable, look for funding from another source, or consider applying again in the next funding round.</a:t>
            </a:r>
          </a:p>
        </p:txBody>
      </p:sp>
    </p:spTree>
    <p:extLst>
      <p:ext uri="{BB962C8B-B14F-4D97-AF65-F5344CB8AC3E}">
        <p14:creationId xmlns:p14="http://schemas.microsoft.com/office/powerpoint/2010/main" val="419793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31975"/>
            <a:ext cx="8229600" cy="4249319"/>
          </a:xfrm>
        </p:spPr>
        <p:txBody>
          <a:bodyPr>
            <a:normAutofit/>
          </a:bodyPr>
          <a:lstStyle/>
          <a:p>
            <a:r>
              <a:rPr lang="en-US" sz="2100" dirty="0"/>
              <a:t>The next slides cover the proposal application and what the URC representative will be reviewing.  </a:t>
            </a:r>
          </a:p>
          <a:p>
            <a:r>
              <a:rPr lang="en-US" sz="2100" dirty="0"/>
              <a:t>If you have not written your proposal yet, please pay special attention to the tips included in this section.</a:t>
            </a:r>
          </a:p>
          <a:p>
            <a:r>
              <a:rPr lang="en-US" sz="2100" dirty="0"/>
              <a:t>If you have already written your proposal, please review this section to check for errors and take advantage of the tips.  </a:t>
            </a:r>
          </a:p>
          <a:p>
            <a:endParaRPr lang="en-US" sz="2100" dirty="0">
              <a:solidFill>
                <a:srgbClr val="C00000"/>
              </a:solidFill>
            </a:endParaRPr>
          </a:p>
        </p:txBody>
      </p:sp>
      <p:sp>
        <p:nvSpPr>
          <p:cNvPr id="4" name="Title 1">
            <a:extLst>
              <a:ext uri="{FF2B5EF4-FFF2-40B4-BE49-F238E27FC236}">
                <a16:creationId xmlns:a16="http://schemas.microsoft.com/office/drawing/2014/main" id="{8CE00A49-206F-4EA6-9FF8-5E2A82A178CF}"/>
              </a:ext>
            </a:extLst>
          </p:cNvPr>
          <p:cNvSpPr>
            <a:spLocks noGrp="1"/>
          </p:cNvSpPr>
          <p:nvPr>
            <p:ph type="title"/>
          </p:nvPr>
        </p:nvSpPr>
        <p:spPr>
          <a:xfrm>
            <a:off x="1443491" y="804520"/>
            <a:ext cx="6571343" cy="1049235"/>
          </a:xfrm>
        </p:spPr>
        <p:txBody>
          <a:bodyPr/>
          <a:lstStyle/>
          <a:p>
            <a:pPr algn="ctr"/>
            <a:r>
              <a:rPr lang="en-US" dirty="0" err="1"/>
              <a:t>THe</a:t>
            </a:r>
            <a:br>
              <a:rPr lang="en-US" dirty="0"/>
            </a:br>
            <a:r>
              <a:rPr lang="en-US" dirty="0"/>
              <a:t>Proposal Application</a:t>
            </a:r>
          </a:p>
        </p:txBody>
      </p:sp>
      <p:sp>
        <p:nvSpPr>
          <p:cNvPr id="5" name="TextBox 4">
            <a:extLst>
              <a:ext uri="{FF2B5EF4-FFF2-40B4-BE49-F238E27FC236}">
                <a16:creationId xmlns:a16="http://schemas.microsoft.com/office/drawing/2014/main" id="{3785A73D-B9E7-45BD-A8FB-E7839E6C261A}"/>
              </a:ext>
            </a:extLst>
          </p:cNvPr>
          <p:cNvSpPr txBox="1"/>
          <p:nvPr/>
        </p:nvSpPr>
        <p:spPr>
          <a:xfrm>
            <a:off x="1376362" y="1981200"/>
            <a:ext cx="6705600" cy="923330"/>
          </a:xfrm>
          <a:prstGeom prst="rect">
            <a:avLst/>
          </a:prstGeom>
          <a:gradFill>
            <a:gsLst>
              <a:gs pos="0">
                <a:schemeClr val="accent1">
                  <a:lumMod val="75000"/>
                </a:schemeClr>
              </a:gs>
              <a:gs pos="100000">
                <a:schemeClr val="bg2">
                  <a:lumMod val="75000"/>
                </a:schemeClr>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t>This section of the Workshop goes over everything you need to know to submit your grant proposal.  These tips are included to help you avoid the common mistakes we see in unfunded proposals.</a:t>
            </a:r>
          </a:p>
        </p:txBody>
      </p:sp>
    </p:spTree>
    <p:extLst>
      <p:ext uri="{BB962C8B-B14F-4D97-AF65-F5344CB8AC3E}">
        <p14:creationId xmlns:p14="http://schemas.microsoft.com/office/powerpoint/2010/main" val="159347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47503D-019D-4D16-B835-BCA2DD6EB4E5}"/>
              </a:ext>
            </a:extLst>
          </p:cNvPr>
          <p:cNvSpPr txBox="1"/>
          <p:nvPr/>
        </p:nvSpPr>
        <p:spPr>
          <a:xfrm>
            <a:off x="5791200" y="1447800"/>
            <a:ext cx="3076416" cy="3693319"/>
          </a:xfrm>
          <a:prstGeom prst="rect">
            <a:avLst/>
          </a:prstGeom>
          <a:noFill/>
        </p:spPr>
        <p:txBody>
          <a:bodyPr wrap="square" rtlCol="0">
            <a:spAutoFit/>
          </a:bodyPr>
          <a:lstStyle/>
          <a:p>
            <a:pPr marL="285750" indent="-285750">
              <a:buFont typeface="Arial" panose="020B0604020202020204" pitchFamily="34" charset="0"/>
              <a:buChar char="•"/>
            </a:pPr>
            <a:r>
              <a:rPr lang="en-US" dirty="0"/>
              <a:t>Pay careful attention to the timeline and deadlines listed</a:t>
            </a:r>
          </a:p>
          <a:p>
            <a:pPr marL="285750" indent="-285750">
              <a:buFont typeface="Arial" panose="020B0604020202020204" pitchFamily="34" charset="0"/>
              <a:buChar char="•"/>
            </a:pPr>
            <a:r>
              <a:rPr lang="en-US" dirty="0"/>
              <a:t>The Grant Committee will meet shortly after the deadline to review proposals.  Your mentor will receive an email/letter stating whether a project received funding.</a:t>
            </a:r>
          </a:p>
          <a:p>
            <a:pPr marL="285750" indent="-285750">
              <a:buFont typeface="Arial" panose="020B0604020202020204" pitchFamily="34" charset="0"/>
              <a:buChar char="•"/>
            </a:pPr>
            <a:r>
              <a:rPr lang="en-US" dirty="0"/>
              <a:t>This page is just for instruction and timeline.  You should not turn it in with your proposal.</a:t>
            </a:r>
          </a:p>
        </p:txBody>
      </p:sp>
      <p:pic>
        <p:nvPicPr>
          <p:cNvPr id="5" name="Picture 4">
            <a:extLst>
              <a:ext uri="{FF2B5EF4-FFF2-40B4-BE49-F238E27FC236}">
                <a16:creationId xmlns:a16="http://schemas.microsoft.com/office/drawing/2014/main" id="{2C650199-31C8-488B-ACCF-F592BEA6CC86}"/>
              </a:ext>
            </a:extLst>
          </p:cNvPr>
          <p:cNvPicPr>
            <a:picLocks noChangeAspect="1"/>
          </p:cNvPicPr>
          <p:nvPr/>
        </p:nvPicPr>
        <p:blipFill>
          <a:blip r:embed="rId2"/>
          <a:stretch>
            <a:fillRect/>
          </a:stretch>
        </p:blipFill>
        <p:spPr>
          <a:xfrm>
            <a:off x="-32807" y="0"/>
            <a:ext cx="5786956" cy="6858000"/>
          </a:xfrm>
          <a:prstGeom prst="rect">
            <a:avLst/>
          </a:prstGeom>
        </p:spPr>
      </p:pic>
    </p:spTree>
    <p:extLst>
      <p:ext uri="{BB962C8B-B14F-4D97-AF65-F5344CB8AC3E}">
        <p14:creationId xmlns:p14="http://schemas.microsoft.com/office/powerpoint/2010/main" val="4091624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12B52A-47EA-4112-B109-D56045293822}"/>
              </a:ext>
            </a:extLst>
          </p:cNvPr>
          <p:cNvSpPr txBox="1"/>
          <p:nvPr/>
        </p:nvSpPr>
        <p:spPr>
          <a:xfrm>
            <a:off x="5943600" y="1313730"/>
            <a:ext cx="266700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Complete the header on this page. Just double click and enter the requested information.</a:t>
            </a:r>
          </a:p>
          <a:p>
            <a:pPr marL="285750" indent="-285750">
              <a:buFont typeface="Arial" panose="020B0604020202020204" pitchFamily="34" charset="0"/>
              <a:buChar char="•"/>
            </a:pPr>
            <a:r>
              <a:rPr lang="en-US" dirty="0"/>
              <a:t>Each student participants must complete the workshop. Enter each students score and completion date</a:t>
            </a:r>
          </a:p>
        </p:txBody>
      </p:sp>
      <p:pic>
        <p:nvPicPr>
          <p:cNvPr id="6" name="Picture 5">
            <a:extLst>
              <a:ext uri="{FF2B5EF4-FFF2-40B4-BE49-F238E27FC236}">
                <a16:creationId xmlns:a16="http://schemas.microsoft.com/office/drawing/2014/main" id="{F967B93F-4912-424A-AA21-274E996C62C2}"/>
              </a:ext>
            </a:extLst>
          </p:cNvPr>
          <p:cNvPicPr>
            <a:picLocks noChangeAspect="1"/>
          </p:cNvPicPr>
          <p:nvPr/>
        </p:nvPicPr>
        <p:blipFill>
          <a:blip r:embed="rId2"/>
          <a:stretch>
            <a:fillRect/>
          </a:stretch>
        </p:blipFill>
        <p:spPr>
          <a:xfrm>
            <a:off x="0" y="8389"/>
            <a:ext cx="5712252" cy="6858000"/>
          </a:xfrm>
          <a:prstGeom prst="rect">
            <a:avLst/>
          </a:prstGeom>
        </p:spPr>
      </p:pic>
      <p:sp>
        <p:nvSpPr>
          <p:cNvPr id="7" name="Speech Bubble: Rectangle 6">
            <a:extLst>
              <a:ext uri="{FF2B5EF4-FFF2-40B4-BE49-F238E27FC236}">
                <a16:creationId xmlns:a16="http://schemas.microsoft.com/office/drawing/2014/main" id="{2FD2B2A2-B3D3-4086-8225-B7E030DEC443}"/>
              </a:ext>
            </a:extLst>
          </p:cNvPr>
          <p:cNvSpPr/>
          <p:nvPr/>
        </p:nvSpPr>
        <p:spPr>
          <a:xfrm>
            <a:off x="5448300" y="27573"/>
            <a:ext cx="1828800" cy="838200"/>
          </a:xfrm>
          <a:prstGeom prst="wedgeRectCallout">
            <a:avLst>
              <a:gd name="adj1" fmla="val -195145"/>
              <a:gd name="adj2" fmla="val 37480"/>
            </a:avLst>
          </a:prstGeom>
          <a:gradFill flip="none" rotWithShape="1">
            <a:gsLst>
              <a:gs pos="0">
                <a:schemeClr val="accent1">
                  <a:lumMod val="75000"/>
                </a:schemeClr>
              </a:gs>
              <a:gs pos="100000">
                <a:schemeClr val="bg2">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Make sure this is the amount you are requesting from OUR.</a:t>
            </a:r>
          </a:p>
        </p:txBody>
      </p:sp>
    </p:spTree>
    <p:extLst>
      <p:ext uri="{BB962C8B-B14F-4D97-AF65-F5344CB8AC3E}">
        <p14:creationId xmlns:p14="http://schemas.microsoft.com/office/powerpoint/2010/main" val="1609050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12B52A-47EA-4112-B109-D56045293822}"/>
              </a:ext>
            </a:extLst>
          </p:cNvPr>
          <p:cNvSpPr txBox="1"/>
          <p:nvPr/>
        </p:nvSpPr>
        <p:spPr>
          <a:xfrm>
            <a:off x="5755206" y="-17477"/>
            <a:ext cx="2667000" cy="6186309"/>
          </a:xfrm>
          <a:prstGeom prst="rect">
            <a:avLst/>
          </a:prstGeom>
          <a:noFill/>
        </p:spPr>
        <p:txBody>
          <a:bodyPr wrap="square" rtlCol="0">
            <a:spAutoFit/>
          </a:bodyPr>
          <a:lstStyle/>
          <a:p>
            <a:pPr marL="285750" indent="-285750">
              <a:buFont typeface="Arial" panose="020B0604020202020204" pitchFamily="34" charset="0"/>
              <a:buChar char="•"/>
            </a:pPr>
            <a:r>
              <a:rPr lang="en-US" dirty="0"/>
              <a:t>Please be respectful of your mentor’s and URC representative’s time and work with them to revise your proposal and obtain signatures.</a:t>
            </a:r>
          </a:p>
          <a:p>
            <a:pPr marL="285750" indent="-285750">
              <a:buFont typeface="Arial" panose="020B0604020202020204" pitchFamily="34" charset="0"/>
              <a:buChar char="•"/>
            </a:pPr>
            <a:r>
              <a:rPr lang="en-US" dirty="0"/>
              <a:t>Your signature and your mentor’s signature are required.  </a:t>
            </a:r>
          </a:p>
          <a:p>
            <a:pPr marL="285750" indent="-285750">
              <a:buFont typeface="Arial" panose="020B0604020202020204" pitchFamily="34" charset="0"/>
              <a:buChar char="•"/>
            </a:pPr>
            <a:r>
              <a:rPr lang="en-US" dirty="0"/>
              <a:t>Additionally, we request signatures for your Research Committee Representative and your Faculty Mentor’s Department Chair.  These signatures show support for a strong proposal.  Try to get all of the signatures for the strongest proposal.</a:t>
            </a:r>
          </a:p>
        </p:txBody>
      </p:sp>
      <p:pic>
        <p:nvPicPr>
          <p:cNvPr id="9" name="Picture 8">
            <a:extLst>
              <a:ext uri="{FF2B5EF4-FFF2-40B4-BE49-F238E27FC236}">
                <a16:creationId xmlns:a16="http://schemas.microsoft.com/office/drawing/2014/main" id="{1BAE9003-B4FF-42BD-B608-9F0CD87D68A4}"/>
              </a:ext>
            </a:extLst>
          </p:cNvPr>
          <p:cNvPicPr>
            <a:picLocks noChangeAspect="1"/>
          </p:cNvPicPr>
          <p:nvPr/>
        </p:nvPicPr>
        <p:blipFill>
          <a:blip r:embed="rId2"/>
          <a:stretch>
            <a:fillRect/>
          </a:stretch>
        </p:blipFill>
        <p:spPr>
          <a:xfrm>
            <a:off x="0" y="8388"/>
            <a:ext cx="5735632" cy="6858000"/>
          </a:xfrm>
          <a:prstGeom prst="rect">
            <a:avLst/>
          </a:prstGeom>
        </p:spPr>
      </p:pic>
    </p:spTree>
    <p:extLst>
      <p:ext uri="{BB962C8B-B14F-4D97-AF65-F5344CB8AC3E}">
        <p14:creationId xmlns:p14="http://schemas.microsoft.com/office/powerpoint/2010/main" val="4087828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474E48-3D93-412F-8299-F14BA739295A}"/>
              </a:ext>
            </a:extLst>
          </p:cNvPr>
          <p:cNvSpPr txBox="1"/>
          <p:nvPr/>
        </p:nvSpPr>
        <p:spPr>
          <a:xfrm>
            <a:off x="5943600" y="1676400"/>
            <a:ext cx="26670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Complete the student information for the lead student and any additional students.</a:t>
            </a:r>
          </a:p>
          <a:p>
            <a:pPr marL="285750" indent="-285750">
              <a:buFont typeface="Arial" panose="020B0604020202020204" pitchFamily="34" charset="0"/>
              <a:buChar char="•"/>
            </a:pPr>
            <a:r>
              <a:rPr lang="en-US" dirty="0"/>
              <a:t>Obtain signatures from all participating students.</a:t>
            </a:r>
          </a:p>
        </p:txBody>
      </p:sp>
      <p:pic>
        <p:nvPicPr>
          <p:cNvPr id="5" name="Picture 4">
            <a:extLst>
              <a:ext uri="{FF2B5EF4-FFF2-40B4-BE49-F238E27FC236}">
                <a16:creationId xmlns:a16="http://schemas.microsoft.com/office/drawing/2014/main" id="{0E015098-0E2F-42D9-A9AA-55B15950DA49}"/>
              </a:ext>
            </a:extLst>
          </p:cNvPr>
          <p:cNvPicPr>
            <a:picLocks noChangeAspect="1"/>
          </p:cNvPicPr>
          <p:nvPr/>
        </p:nvPicPr>
        <p:blipFill>
          <a:blip r:embed="rId2"/>
          <a:stretch>
            <a:fillRect/>
          </a:stretch>
        </p:blipFill>
        <p:spPr>
          <a:xfrm>
            <a:off x="0" y="-6991"/>
            <a:ext cx="5756115" cy="6858000"/>
          </a:xfrm>
          <a:prstGeom prst="rect">
            <a:avLst/>
          </a:prstGeom>
        </p:spPr>
      </p:pic>
    </p:spTree>
    <p:extLst>
      <p:ext uri="{BB962C8B-B14F-4D97-AF65-F5344CB8AC3E}">
        <p14:creationId xmlns:p14="http://schemas.microsoft.com/office/powerpoint/2010/main" val="3501972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52500" y="762000"/>
            <a:ext cx="7505700" cy="5105400"/>
          </a:xfrm>
        </p:spPr>
        <p:txBody>
          <a:bodyPr>
            <a:normAutofit fontScale="92500" lnSpcReduction="10000"/>
          </a:bodyPr>
          <a:lstStyle/>
          <a:p>
            <a:r>
              <a:rPr lang="en-US" sz="2000" dirty="0"/>
              <a:t>At Weber State University, opportunities abound for students to pursue independent research.  From independent study courses, to university grants, and WSUSA Summer Research Fellowship Programs, WSU is committed to high impact practices. </a:t>
            </a:r>
          </a:p>
          <a:p>
            <a:endParaRPr lang="en-US" sz="2000" dirty="0"/>
          </a:p>
          <a:p>
            <a:r>
              <a:rPr lang="en-US" sz="2000" dirty="0"/>
              <a:t>The following Research Proposal Workshop was developed to provide you with the knowledge you need to write a successful proposal.  We will discuss tips and go over the research grant proposal application.</a:t>
            </a:r>
          </a:p>
          <a:p>
            <a:endParaRPr lang="en-US" sz="2000" dirty="0"/>
          </a:p>
          <a:p>
            <a:r>
              <a:rPr lang="en-US" sz="2000" dirty="0"/>
              <a:t>For further assistance, consult with your professors, email Dr.  Therese Cavlovic (tcavlovic@weber.edu) in the Office of Undergraduate Research, or contact a member of the Undergraduate Research Committee.</a:t>
            </a:r>
          </a:p>
          <a:p>
            <a:pPr marL="114300" indent="0">
              <a:buNone/>
            </a:pPr>
            <a:endParaRPr lang="en-US" dirty="0"/>
          </a:p>
        </p:txBody>
      </p:sp>
    </p:spTree>
    <p:extLst>
      <p:ext uri="{BB962C8B-B14F-4D97-AF65-F5344CB8AC3E}">
        <p14:creationId xmlns:p14="http://schemas.microsoft.com/office/powerpoint/2010/main" val="191458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C20213-0DD2-4A92-A1DE-32DC94DD784B}"/>
              </a:ext>
            </a:extLst>
          </p:cNvPr>
          <p:cNvSpPr txBox="1"/>
          <p:nvPr/>
        </p:nvSpPr>
        <p:spPr>
          <a:xfrm>
            <a:off x="5943600" y="0"/>
            <a:ext cx="2819400" cy="5786199"/>
          </a:xfrm>
          <a:prstGeom prst="rect">
            <a:avLst/>
          </a:prstGeom>
          <a:noFill/>
        </p:spPr>
        <p:txBody>
          <a:bodyPr wrap="square" rtlCol="0">
            <a:spAutoFit/>
          </a:bodyPr>
          <a:lstStyle/>
          <a:p>
            <a:pPr marL="285750" indent="-285750">
              <a:buFont typeface="Arial" panose="020B0604020202020204" pitchFamily="34" charset="0"/>
              <a:buChar char="•"/>
            </a:pPr>
            <a:r>
              <a:rPr lang="en-US" sz="1600" dirty="0"/>
              <a:t>Double click on the budget sheet and an Excel spreadsheet will open.</a:t>
            </a:r>
          </a:p>
          <a:p>
            <a:pPr marL="285750" indent="-285750">
              <a:buFont typeface="Arial" panose="020B0604020202020204" pitchFamily="34" charset="0"/>
              <a:buChar char="•"/>
            </a:pPr>
            <a:r>
              <a:rPr lang="en-US" sz="1600" dirty="0"/>
              <a:t>A short, concise description of your budget items is ideal.  Go into more detail, in the budget explanation included in the body of the proposal, and add quotes/additional supporting docs to the addendums A1 and A2 (if necessary).</a:t>
            </a:r>
          </a:p>
          <a:p>
            <a:pPr marL="285750" indent="-285750">
              <a:buFont typeface="Arial" panose="020B0604020202020204" pitchFamily="34" charset="0"/>
              <a:buChar char="•"/>
            </a:pPr>
            <a:r>
              <a:rPr lang="en-US" sz="1600" dirty="0"/>
              <a:t>Be sure to include all funding and resources you will be utilizing.</a:t>
            </a:r>
          </a:p>
          <a:p>
            <a:pPr marL="285750" indent="-285750">
              <a:buFont typeface="Arial" panose="020B0604020202020204" pitchFamily="34" charset="0"/>
              <a:buChar char="•"/>
            </a:pPr>
            <a:r>
              <a:rPr lang="en-US" sz="1600" dirty="0"/>
              <a:t>Feel free to edit the</a:t>
            </a:r>
            <a:br>
              <a:rPr lang="en-US" sz="1600" dirty="0"/>
            </a:br>
            <a:r>
              <a:rPr lang="en-US" sz="1600" dirty="0"/>
              <a:t>Budget Item headings to better reflect your personal budget request.  </a:t>
            </a:r>
          </a:p>
          <a:p>
            <a:pPr marL="285750" indent="-285750">
              <a:buFont typeface="Arial" panose="020B0604020202020204" pitchFamily="34" charset="0"/>
              <a:buChar char="•"/>
            </a:pPr>
            <a:r>
              <a:rPr lang="en-US" sz="1600" dirty="0"/>
              <a:t>Check that your columns and rows total correctly.</a:t>
            </a:r>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85240C07-0C9E-426B-9EC6-A2880AFC2EE5}"/>
              </a:ext>
            </a:extLst>
          </p:cNvPr>
          <p:cNvPicPr>
            <a:picLocks noChangeAspect="1"/>
          </p:cNvPicPr>
          <p:nvPr/>
        </p:nvPicPr>
        <p:blipFill>
          <a:blip r:embed="rId2"/>
          <a:stretch>
            <a:fillRect/>
          </a:stretch>
        </p:blipFill>
        <p:spPr>
          <a:xfrm>
            <a:off x="-76200" y="17477"/>
            <a:ext cx="5773861" cy="6858000"/>
          </a:xfrm>
          <a:prstGeom prst="rect">
            <a:avLst/>
          </a:prstGeom>
        </p:spPr>
      </p:pic>
    </p:spTree>
    <p:extLst>
      <p:ext uri="{BB962C8B-B14F-4D97-AF65-F5344CB8AC3E}">
        <p14:creationId xmlns:p14="http://schemas.microsoft.com/office/powerpoint/2010/main" val="3754875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A493B9-4D15-477F-B0B1-34539A6A97FE}"/>
              </a:ext>
            </a:extLst>
          </p:cNvPr>
          <p:cNvSpPr txBox="1"/>
          <p:nvPr/>
        </p:nvSpPr>
        <p:spPr>
          <a:xfrm>
            <a:off x="6096000" y="1905000"/>
            <a:ext cx="27432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Keep the heading.</a:t>
            </a:r>
          </a:p>
          <a:p>
            <a:pPr marL="285750" indent="-285750">
              <a:buFont typeface="Arial" panose="020B0604020202020204" pitchFamily="34" charset="0"/>
              <a:buChar char="•"/>
            </a:pPr>
            <a:r>
              <a:rPr lang="en-US" dirty="0"/>
              <a:t>Remove all instructions before submitting.</a:t>
            </a:r>
          </a:p>
          <a:p>
            <a:pPr marL="285750" indent="-285750">
              <a:buFont typeface="Arial" panose="020B0604020202020204" pitchFamily="34" charset="0"/>
              <a:buChar char="•"/>
            </a:pPr>
            <a:r>
              <a:rPr lang="en-US" dirty="0"/>
              <a:t>Single space within a paragraph and double space between paragraphs. An example is provided.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B68A8028-86A9-442C-8149-3C29EA3CD99C}"/>
              </a:ext>
            </a:extLst>
          </p:cNvPr>
          <p:cNvPicPr>
            <a:picLocks noChangeAspect="1"/>
          </p:cNvPicPr>
          <p:nvPr/>
        </p:nvPicPr>
        <p:blipFill>
          <a:blip r:embed="rId2"/>
          <a:stretch>
            <a:fillRect/>
          </a:stretch>
        </p:blipFill>
        <p:spPr>
          <a:xfrm>
            <a:off x="0" y="0"/>
            <a:ext cx="5760390" cy="6858000"/>
          </a:xfrm>
          <a:prstGeom prst="rect">
            <a:avLst/>
          </a:prstGeom>
        </p:spPr>
      </p:pic>
    </p:spTree>
    <p:extLst>
      <p:ext uri="{BB962C8B-B14F-4D97-AF65-F5344CB8AC3E}">
        <p14:creationId xmlns:p14="http://schemas.microsoft.com/office/powerpoint/2010/main" val="3282290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A493B9-4D15-477F-B0B1-34539A6A97FE}"/>
              </a:ext>
            </a:extLst>
          </p:cNvPr>
          <p:cNvSpPr txBox="1"/>
          <p:nvPr/>
        </p:nvSpPr>
        <p:spPr>
          <a:xfrm>
            <a:off x="6096000" y="1905000"/>
            <a:ext cx="27432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Keep the heading.</a:t>
            </a:r>
          </a:p>
          <a:p>
            <a:pPr marL="285750" indent="-285750">
              <a:buFont typeface="Arial" panose="020B0604020202020204" pitchFamily="34" charset="0"/>
              <a:buChar char="•"/>
            </a:pPr>
            <a:r>
              <a:rPr lang="en-US" dirty="0"/>
              <a:t>Remove all instructions before submitting.</a:t>
            </a:r>
          </a:p>
          <a:p>
            <a:pPr marL="285750" indent="-285750">
              <a:buFont typeface="Arial" panose="020B0604020202020204" pitchFamily="34" charset="0"/>
              <a:buChar char="•"/>
            </a:pPr>
            <a:r>
              <a:rPr lang="en-US" dirty="0"/>
              <a:t>Single space within a paragraph and double space between paragraphs. An example is provided.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8571DF39-DA95-47E0-BDBD-33878E9CE7BC}"/>
              </a:ext>
            </a:extLst>
          </p:cNvPr>
          <p:cNvPicPr>
            <a:picLocks noChangeAspect="1"/>
          </p:cNvPicPr>
          <p:nvPr/>
        </p:nvPicPr>
        <p:blipFill>
          <a:blip r:embed="rId2"/>
          <a:stretch>
            <a:fillRect/>
          </a:stretch>
        </p:blipFill>
        <p:spPr>
          <a:xfrm>
            <a:off x="0" y="0"/>
            <a:ext cx="5686323" cy="6858000"/>
          </a:xfrm>
          <a:prstGeom prst="rect">
            <a:avLst/>
          </a:prstGeom>
        </p:spPr>
      </p:pic>
    </p:spTree>
    <p:extLst>
      <p:ext uri="{BB962C8B-B14F-4D97-AF65-F5344CB8AC3E}">
        <p14:creationId xmlns:p14="http://schemas.microsoft.com/office/powerpoint/2010/main" val="1903431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A493B9-4D15-477F-B0B1-34539A6A97FE}"/>
              </a:ext>
            </a:extLst>
          </p:cNvPr>
          <p:cNvSpPr txBox="1"/>
          <p:nvPr/>
        </p:nvSpPr>
        <p:spPr>
          <a:xfrm>
            <a:off x="6096000" y="914400"/>
            <a:ext cx="2743200" cy="3970318"/>
          </a:xfrm>
          <a:prstGeom prst="rect">
            <a:avLst/>
          </a:prstGeom>
          <a:noFill/>
        </p:spPr>
        <p:txBody>
          <a:bodyPr wrap="square" rtlCol="0">
            <a:spAutoFit/>
          </a:bodyPr>
          <a:lstStyle/>
          <a:p>
            <a:pPr marL="285750" indent="-285750">
              <a:buFont typeface="Arial" panose="020B0604020202020204" pitchFamily="34" charset="0"/>
              <a:buChar char="•"/>
            </a:pPr>
            <a:r>
              <a:rPr lang="en-US" dirty="0"/>
              <a:t>Please be sure to delete all of the instructions on the page.</a:t>
            </a:r>
          </a:p>
          <a:p>
            <a:pPr marL="285750" indent="-285750">
              <a:buFont typeface="Arial" panose="020B0604020202020204" pitchFamily="34" charset="0"/>
              <a:buChar char="•"/>
            </a:pPr>
            <a:r>
              <a:rPr lang="en-US" dirty="0"/>
              <a:t>Keep the heading.</a:t>
            </a:r>
          </a:p>
          <a:p>
            <a:pPr marL="285750" indent="-285750">
              <a:buFont typeface="Arial" panose="020B0604020202020204" pitchFamily="34" charset="0"/>
              <a:buChar char="•"/>
            </a:pPr>
            <a:r>
              <a:rPr lang="en-US" dirty="0"/>
              <a:t>The very first thing to write is the purpose of your project or your research question.</a:t>
            </a:r>
          </a:p>
          <a:p>
            <a:pPr marL="285750" indent="-285750">
              <a:buFont typeface="Arial" panose="020B0604020202020204" pitchFamily="34" charset="0"/>
              <a:buChar char="•"/>
            </a:pPr>
            <a:r>
              <a:rPr lang="en-US" dirty="0"/>
              <a:t>Include the three resources, as well as any additional citations, in Appendix B</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240C64F9-B185-4665-95AF-28F92E0448BC}"/>
              </a:ext>
            </a:extLst>
          </p:cNvPr>
          <p:cNvPicPr>
            <a:picLocks noChangeAspect="1"/>
          </p:cNvPicPr>
          <p:nvPr/>
        </p:nvPicPr>
        <p:blipFill>
          <a:blip r:embed="rId2"/>
          <a:stretch>
            <a:fillRect/>
          </a:stretch>
        </p:blipFill>
        <p:spPr>
          <a:xfrm>
            <a:off x="9787" y="0"/>
            <a:ext cx="5699943" cy="6858000"/>
          </a:xfrm>
          <a:prstGeom prst="rect">
            <a:avLst/>
          </a:prstGeom>
        </p:spPr>
      </p:pic>
    </p:spTree>
    <p:extLst>
      <p:ext uri="{BB962C8B-B14F-4D97-AF65-F5344CB8AC3E}">
        <p14:creationId xmlns:p14="http://schemas.microsoft.com/office/powerpoint/2010/main" val="2893342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A493B9-4D15-477F-B0B1-34539A6A97FE}"/>
              </a:ext>
            </a:extLst>
          </p:cNvPr>
          <p:cNvSpPr txBox="1"/>
          <p:nvPr/>
        </p:nvSpPr>
        <p:spPr>
          <a:xfrm>
            <a:off x="6096000" y="1905000"/>
            <a:ext cx="27432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Please be sure to delete all of the instructions on the page.</a:t>
            </a:r>
          </a:p>
          <a:p>
            <a:pPr marL="285750" indent="-285750">
              <a:buFont typeface="Arial" panose="020B0604020202020204" pitchFamily="34" charset="0"/>
              <a:buChar char="•"/>
            </a:pPr>
            <a:r>
              <a:rPr lang="en-US" dirty="0"/>
              <a:t>Keep the heading.</a:t>
            </a:r>
          </a:p>
          <a:p>
            <a:pPr marL="285750" indent="-285750">
              <a:buFont typeface="Arial" panose="020B0604020202020204" pitchFamily="34" charset="0"/>
              <a:buChar char="•"/>
            </a:pPr>
            <a:r>
              <a:rPr lang="en-US" dirty="0"/>
              <a:t>Some students include Gantt charts as optional materials. Please place in Appendix 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66CB68AE-2C97-487B-857F-BBA0CFE5DCA5}"/>
              </a:ext>
            </a:extLst>
          </p:cNvPr>
          <p:cNvPicPr>
            <a:picLocks noChangeAspect="1"/>
          </p:cNvPicPr>
          <p:nvPr/>
        </p:nvPicPr>
        <p:blipFill>
          <a:blip r:embed="rId2"/>
          <a:stretch>
            <a:fillRect/>
          </a:stretch>
        </p:blipFill>
        <p:spPr>
          <a:xfrm>
            <a:off x="0" y="22371"/>
            <a:ext cx="5795957" cy="6858000"/>
          </a:xfrm>
          <a:prstGeom prst="rect">
            <a:avLst/>
          </a:prstGeom>
        </p:spPr>
      </p:pic>
    </p:spTree>
    <p:extLst>
      <p:ext uri="{BB962C8B-B14F-4D97-AF65-F5344CB8AC3E}">
        <p14:creationId xmlns:p14="http://schemas.microsoft.com/office/powerpoint/2010/main" val="1799273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615999-9BF5-47A8-9AFF-83D08CC35B0E}"/>
              </a:ext>
            </a:extLst>
          </p:cNvPr>
          <p:cNvSpPr txBox="1"/>
          <p:nvPr/>
        </p:nvSpPr>
        <p:spPr>
          <a:xfrm>
            <a:off x="6172200" y="2286000"/>
            <a:ext cx="2712719" cy="2585323"/>
          </a:xfrm>
          <a:prstGeom prst="rect">
            <a:avLst/>
          </a:prstGeom>
          <a:noFill/>
        </p:spPr>
        <p:txBody>
          <a:bodyPr wrap="square" rtlCol="0">
            <a:spAutoFit/>
          </a:bodyPr>
          <a:lstStyle/>
          <a:p>
            <a:pPr marL="285750" indent="-285750">
              <a:buFont typeface="Arial" panose="020B0604020202020204" pitchFamily="34" charset="0"/>
              <a:buChar char="•"/>
            </a:pPr>
            <a:r>
              <a:rPr lang="en-US" dirty="0"/>
              <a:t>Keep the heading</a:t>
            </a:r>
          </a:p>
          <a:p>
            <a:pPr marL="285750" indent="-285750">
              <a:buFont typeface="Arial" panose="020B0604020202020204" pitchFamily="34" charset="0"/>
              <a:buChar char="•"/>
            </a:pPr>
            <a:r>
              <a:rPr lang="en-US" dirty="0"/>
              <a:t>Answer all questions in complete sentences.</a:t>
            </a:r>
          </a:p>
          <a:p>
            <a:pPr marL="285750" indent="-285750">
              <a:buFont typeface="Arial" panose="020B0604020202020204" pitchFamily="34" charset="0"/>
              <a:buChar char="•"/>
            </a:pPr>
            <a:r>
              <a:rPr lang="en-US" dirty="0"/>
              <a:t>Demonstration that you have requested funds from your department, college, or other sources should be included in Appendix D</a:t>
            </a:r>
          </a:p>
        </p:txBody>
      </p:sp>
      <p:pic>
        <p:nvPicPr>
          <p:cNvPr id="5" name="Picture 4">
            <a:extLst>
              <a:ext uri="{FF2B5EF4-FFF2-40B4-BE49-F238E27FC236}">
                <a16:creationId xmlns:a16="http://schemas.microsoft.com/office/drawing/2014/main" id="{0EDA157E-9903-44FA-9FCB-3F94B0F3F4E3}"/>
              </a:ext>
            </a:extLst>
          </p:cNvPr>
          <p:cNvPicPr>
            <a:picLocks noChangeAspect="1"/>
          </p:cNvPicPr>
          <p:nvPr/>
        </p:nvPicPr>
        <p:blipFill>
          <a:blip r:embed="rId2"/>
          <a:stretch>
            <a:fillRect/>
          </a:stretch>
        </p:blipFill>
        <p:spPr>
          <a:xfrm>
            <a:off x="0" y="0"/>
            <a:ext cx="5741008" cy="6858000"/>
          </a:xfrm>
          <a:prstGeom prst="rect">
            <a:avLst/>
          </a:prstGeom>
        </p:spPr>
      </p:pic>
    </p:spTree>
    <p:extLst>
      <p:ext uri="{BB962C8B-B14F-4D97-AF65-F5344CB8AC3E}">
        <p14:creationId xmlns:p14="http://schemas.microsoft.com/office/powerpoint/2010/main" val="276318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401C15-A40D-498C-82AE-6634EFC1FD09}"/>
              </a:ext>
            </a:extLst>
          </p:cNvPr>
          <p:cNvSpPr txBox="1"/>
          <p:nvPr/>
        </p:nvSpPr>
        <p:spPr>
          <a:xfrm>
            <a:off x="5943600" y="1676400"/>
            <a:ext cx="2865119" cy="2031325"/>
          </a:xfrm>
          <a:prstGeom prst="rect">
            <a:avLst/>
          </a:prstGeom>
          <a:noFill/>
        </p:spPr>
        <p:txBody>
          <a:bodyPr wrap="square" rtlCol="0">
            <a:spAutoFit/>
          </a:bodyPr>
          <a:lstStyle/>
          <a:p>
            <a:r>
              <a:rPr lang="en-US" dirty="0"/>
              <a:t>This page just outlines all the required appendices. It is recommended that you include this page, and each appendix would follow. Please include a title on each page for the Appendix.</a:t>
            </a:r>
          </a:p>
        </p:txBody>
      </p:sp>
      <p:pic>
        <p:nvPicPr>
          <p:cNvPr id="5" name="Picture 4">
            <a:extLst>
              <a:ext uri="{FF2B5EF4-FFF2-40B4-BE49-F238E27FC236}">
                <a16:creationId xmlns:a16="http://schemas.microsoft.com/office/drawing/2014/main" id="{CF6A0CCD-0FA6-472C-AD3C-FEAC1D6DC6C8}"/>
              </a:ext>
            </a:extLst>
          </p:cNvPr>
          <p:cNvPicPr>
            <a:picLocks noChangeAspect="1"/>
          </p:cNvPicPr>
          <p:nvPr/>
        </p:nvPicPr>
        <p:blipFill>
          <a:blip r:embed="rId2"/>
          <a:stretch>
            <a:fillRect/>
          </a:stretch>
        </p:blipFill>
        <p:spPr>
          <a:xfrm>
            <a:off x="0" y="0"/>
            <a:ext cx="5710874" cy="6858000"/>
          </a:xfrm>
          <a:prstGeom prst="rect">
            <a:avLst/>
          </a:prstGeom>
        </p:spPr>
      </p:pic>
    </p:spTree>
    <p:extLst>
      <p:ext uri="{BB962C8B-B14F-4D97-AF65-F5344CB8AC3E}">
        <p14:creationId xmlns:p14="http://schemas.microsoft.com/office/powerpoint/2010/main" val="2709032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77976"/>
            <a:ext cx="8229600" cy="4249319"/>
          </a:xfrm>
        </p:spPr>
        <p:txBody>
          <a:bodyPr>
            <a:normAutofit/>
          </a:bodyPr>
          <a:lstStyle/>
          <a:p>
            <a:pPr marL="457200" indent="-457200">
              <a:buFont typeface="+mj-lt"/>
              <a:buAutoNum type="arabicPeriod"/>
            </a:pPr>
            <a:r>
              <a:rPr lang="en-US" sz="2100" dirty="0"/>
              <a:t>Long Term Grants:  Maximum budget of $3500.  Used for in-depth research projects that may span multiple semesters.</a:t>
            </a:r>
          </a:p>
          <a:p>
            <a:pPr marL="457200" indent="-457200">
              <a:buFont typeface="+mj-lt"/>
              <a:buAutoNum type="arabicPeriod"/>
            </a:pPr>
            <a:r>
              <a:rPr lang="en-US" sz="2100" dirty="0"/>
              <a:t>Short Term Grants:  Maximum budget of $1000.  Used to support research that is exploratory or part of coursework.</a:t>
            </a:r>
          </a:p>
          <a:p>
            <a:pPr marL="457200" indent="-457200">
              <a:buFont typeface="+mj-lt"/>
              <a:buAutoNum type="arabicPeriod"/>
            </a:pPr>
            <a:r>
              <a:rPr lang="en-US" sz="2100" dirty="0"/>
              <a:t>Travel Grants:  Maximum budget of $1000.  Used only when your research is complete – this is to disseminate your findings at a conference.</a:t>
            </a:r>
          </a:p>
          <a:p>
            <a:r>
              <a:rPr lang="en-US" sz="2100" dirty="0"/>
              <a:t>For more details, visit </a:t>
            </a:r>
            <a:r>
              <a:rPr lang="en-US" sz="2100" dirty="0">
                <a:solidFill>
                  <a:srgbClr val="C00000"/>
                </a:solidFill>
                <a:hlinkClick r:id="rId2">
                  <a:extLst>
                    <a:ext uri="{A12FA001-AC4F-418D-AE19-62706E023703}">
                      <ahyp:hlinkClr xmlns:ahyp="http://schemas.microsoft.com/office/drawing/2018/hyperlinkcolor" val="tx"/>
                    </a:ext>
                  </a:extLst>
                </a:hlinkClick>
              </a:rPr>
              <a:t>OUR's Grant Page</a:t>
            </a:r>
            <a:endParaRPr lang="en-US" sz="2100" dirty="0">
              <a:solidFill>
                <a:srgbClr val="C00000"/>
              </a:solidFill>
            </a:endParaRPr>
          </a:p>
        </p:txBody>
      </p:sp>
      <p:sp>
        <p:nvSpPr>
          <p:cNvPr id="4" name="Title 1">
            <a:extLst>
              <a:ext uri="{FF2B5EF4-FFF2-40B4-BE49-F238E27FC236}">
                <a16:creationId xmlns:a16="http://schemas.microsoft.com/office/drawing/2014/main" id="{8CE00A49-206F-4EA6-9FF8-5E2A82A178CF}"/>
              </a:ext>
            </a:extLst>
          </p:cNvPr>
          <p:cNvSpPr>
            <a:spLocks noGrp="1"/>
          </p:cNvSpPr>
          <p:nvPr>
            <p:ph type="title"/>
          </p:nvPr>
        </p:nvSpPr>
        <p:spPr>
          <a:xfrm>
            <a:off x="1443491" y="804520"/>
            <a:ext cx="6571343" cy="1049235"/>
          </a:xfrm>
        </p:spPr>
        <p:txBody>
          <a:bodyPr/>
          <a:lstStyle/>
          <a:p>
            <a:pPr algn="ctr"/>
            <a:r>
              <a:rPr lang="en-US" dirty="0"/>
              <a:t>Which type of grant </a:t>
            </a:r>
            <a:br>
              <a:rPr lang="en-US" dirty="0"/>
            </a:br>
            <a:r>
              <a:rPr lang="en-US" dirty="0"/>
              <a:t>should I submit?</a:t>
            </a:r>
          </a:p>
        </p:txBody>
      </p:sp>
      <p:sp>
        <p:nvSpPr>
          <p:cNvPr id="5" name="TextBox 4">
            <a:extLst>
              <a:ext uri="{FF2B5EF4-FFF2-40B4-BE49-F238E27FC236}">
                <a16:creationId xmlns:a16="http://schemas.microsoft.com/office/drawing/2014/main" id="{3785A73D-B9E7-45BD-A8FB-E7839E6C261A}"/>
              </a:ext>
            </a:extLst>
          </p:cNvPr>
          <p:cNvSpPr txBox="1"/>
          <p:nvPr/>
        </p:nvSpPr>
        <p:spPr>
          <a:xfrm>
            <a:off x="1376362" y="1981200"/>
            <a:ext cx="6705600" cy="369332"/>
          </a:xfrm>
          <a:prstGeom prst="rect">
            <a:avLst/>
          </a:prstGeom>
          <a:gradFill>
            <a:gsLst>
              <a:gs pos="0">
                <a:schemeClr val="accent1">
                  <a:lumMod val="75000"/>
                </a:schemeClr>
              </a:gs>
              <a:gs pos="100000">
                <a:schemeClr val="bg2">
                  <a:lumMod val="75000"/>
                </a:schemeClr>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t>The Office of Undergraduate Research offers three types of grants.  </a:t>
            </a:r>
          </a:p>
        </p:txBody>
      </p:sp>
    </p:spTree>
    <p:extLst>
      <p:ext uri="{BB962C8B-B14F-4D97-AF65-F5344CB8AC3E}">
        <p14:creationId xmlns:p14="http://schemas.microsoft.com/office/powerpoint/2010/main" val="240058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57400"/>
            <a:ext cx="7772400" cy="4648200"/>
          </a:xfrm>
        </p:spPr>
        <p:txBody>
          <a:bodyPr>
            <a:normAutofit/>
          </a:bodyPr>
          <a:lstStyle/>
          <a:p>
            <a:pPr>
              <a:buClr>
                <a:srgbClr val="C00000"/>
              </a:buClr>
            </a:pPr>
            <a:r>
              <a:rPr lang="en-US" sz="2400" dirty="0"/>
              <a:t>Please submit your electronic proposal to our online submission site: </a:t>
            </a:r>
            <a:r>
              <a:rPr lang="en-US" sz="2400" dirty="0">
                <a:solidFill>
                  <a:srgbClr val="C00000"/>
                </a:solidFill>
                <a:hlinkClick r:id="rId2">
                  <a:extLst>
                    <a:ext uri="{A12FA001-AC4F-418D-AE19-62706E023703}">
                      <ahyp:hlinkClr xmlns:ahyp="http://schemas.microsoft.com/office/drawing/2018/hyperlinkcolor" val="tx"/>
                    </a:ext>
                  </a:extLst>
                </a:hlinkClick>
              </a:rPr>
              <a:t>Online Submission</a:t>
            </a:r>
            <a:endParaRPr lang="en-US" sz="2400" dirty="0">
              <a:solidFill>
                <a:srgbClr val="C00000"/>
              </a:solidFill>
            </a:endParaRPr>
          </a:p>
          <a:p>
            <a:pPr lvl="1">
              <a:buClr>
                <a:srgbClr val="C00000"/>
              </a:buClr>
            </a:pPr>
            <a:r>
              <a:rPr lang="en-US" sz="2400" dirty="0"/>
              <a:t>Login with your eWeber username and password</a:t>
            </a:r>
          </a:p>
          <a:p>
            <a:pPr lvl="1">
              <a:buClr>
                <a:srgbClr val="C00000"/>
              </a:buClr>
            </a:pPr>
            <a:r>
              <a:rPr lang="en-US" sz="2400" dirty="0"/>
              <a:t>Choose “Research Grants,” and then select “My Submissions” </a:t>
            </a:r>
          </a:p>
          <a:p>
            <a:pPr lvl="1">
              <a:buClr>
                <a:srgbClr val="C00000"/>
              </a:buClr>
            </a:pPr>
            <a:r>
              <a:rPr lang="en-US" sz="2400" dirty="0"/>
              <a:t>Please refer to </a:t>
            </a:r>
            <a:r>
              <a:rPr lang="en-US" sz="2400" dirty="0">
                <a:solidFill>
                  <a:srgbClr val="C00000"/>
                </a:solidFill>
                <a:hlinkClick r:id="rId3">
                  <a:extLst>
                    <a:ext uri="{A12FA001-AC4F-418D-AE19-62706E023703}">
                      <ahyp:hlinkClr xmlns:ahyp="http://schemas.microsoft.com/office/drawing/2018/hyperlinkcolor" val="tx"/>
                    </a:ext>
                  </a:extLst>
                </a:hlinkClick>
              </a:rPr>
              <a:t>OUR’s Calendar</a:t>
            </a:r>
            <a:r>
              <a:rPr lang="en-US" sz="2400" dirty="0">
                <a:solidFill>
                  <a:srgbClr val="C00000"/>
                </a:solidFill>
              </a:rPr>
              <a:t> </a:t>
            </a:r>
            <a:r>
              <a:rPr lang="en-US" sz="2400" dirty="0"/>
              <a:t>for deadlines.</a:t>
            </a:r>
          </a:p>
          <a:p>
            <a:pPr marL="0" indent="0">
              <a:buNone/>
            </a:pPr>
            <a:endParaRPr lang="en-US" sz="3200" dirty="0">
              <a:solidFill>
                <a:schemeClr val="bg1"/>
              </a:solidFill>
            </a:endParaRPr>
          </a:p>
        </p:txBody>
      </p:sp>
      <p:sp>
        <p:nvSpPr>
          <p:cNvPr id="4" name="Title 1">
            <a:extLst>
              <a:ext uri="{FF2B5EF4-FFF2-40B4-BE49-F238E27FC236}">
                <a16:creationId xmlns:a16="http://schemas.microsoft.com/office/drawing/2014/main" id="{B290BAC8-8BFD-4F1B-AEAE-E276F85A2141}"/>
              </a:ext>
            </a:extLst>
          </p:cNvPr>
          <p:cNvSpPr>
            <a:spLocks noGrp="1"/>
          </p:cNvSpPr>
          <p:nvPr>
            <p:ph type="title"/>
          </p:nvPr>
        </p:nvSpPr>
        <p:spPr>
          <a:xfrm>
            <a:off x="1443491" y="804520"/>
            <a:ext cx="6571343" cy="1049235"/>
          </a:xfrm>
        </p:spPr>
        <p:txBody>
          <a:bodyPr/>
          <a:lstStyle/>
          <a:p>
            <a:pPr algn="ctr"/>
            <a:r>
              <a:rPr lang="en-US" dirty="0"/>
              <a:t>How do I submit my proposal?</a:t>
            </a:r>
          </a:p>
        </p:txBody>
      </p:sp>
    </p:spTree>
    <p:extLst>
      <p:ext uri="{BB962C8B-B14F-4D97-AF65-F5344CB8AC3E}">
        <p14:creationId xmlns:p14="http://schemas.microsoft.com/office/powerpoint/2010/main" val="6129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77976"/>
            <a:ext cx="8229600" cy="4249319"/>
          </a:xfrm>
        </p:spPr>
        <p:txBody>
          <a:bodyPr>
            <a:normAutofit/>
          </a:bodyPr>
          <a:lstStyle/>
          <a:p>
            <a:r>
              <a:rPr lang="en-US" sz="2100" dirty="0"/>
              <a:t>Please complete the online quiz upon completion of this workshop.  Information you will need to complete the quiz includes:</a:t>
            </a:r>
          </a:p>
          <a:p>
            <a:pPr lvl="1"/>
            <a:r>
              <a:rPr lang="en-US" sz="1700" dirty="0"/>
              <a:t>Faculty mentor name</a:t>
            </a:r>
          </a:p>
          <a:p>
            <a:pPr lvl="1"/>
            <a:r>
              <a:rPr lang="en-US" sz="1700" dirty="0"/>
              <a:t>Faculty mentor department and college</a:t>
            </a:r>
          </a:p>
          <a:p>
            <a:pPr lvl="1"/>
            <a:r>
              <a:rPr lang="en-US" sz="1700" dirty="0"/>
              <a:t>Completion of this workshop to answer specific questions about submitting a grant.</a:t>
            </a:r>
          </a:p>
          <a:p>
            <a:pPr marL="914400" lvl="1" indent="-457200">
              <a:buFont typeface="+mj-lt"/>
              <a:buAutoNum type="arabicPeriod"/>
            </a:pPr>
            <a:endParaRPr lang="en-US" sz="1700" dirty="0">
              <a:solidFill>
                <a:srgbClr val="C00000"/>
              </a:solidFill>
            </a:endParaRPr>
          </a:p>
        </p:txBody>
      </p:sp>
      <p:sp>
        <p:nvSpPr>
          <p:cNvPr id="4" name="Title 1">
            <a:extLst>
              <a:ext uri="{FF2B5EF4-FFF2-40B4-BE49-F238E27FC236}">
                <a16:creationId xmlns:a16="http://schemas.microsoft.com/office/drawing/2014/main" id="{8CE00A49-206F-4EA6-9FF8-5E2A82A178CF}"/>
              </a:ext>
            </a:extLst>
          </p:cNvPr>
          <p:cNvSpPr>
            <a:spLocks noGrp="1"/>
          </p:cNvSpPr>
          <p:nvPr>
            <p:ph type="title"/>
          </p:nvPr>
        </p:nvSpPr>
        <p:spPr>
          <a:xfrm>
            <a:off x="1376362" y="838200"/>
            <a:ext cx="6571343" cy="1049235"/>
          </a:xfrm>
        </p:spPr>
        <p:txBody>
          <a:bodyPr/>
          <a:lstStyle/>
          <a:p>
            <a:pPr algn="ctr"/>
            <a:r>
              <a:rPr lang="en-US" dirty="0"/>
              <a:t>Workshop Quiz</a:t>
            </a:r>
          </a:p>
        </p:txBody>
      </p:sp>
    </p:spTree>
    <p:extLst>
      <p:ext uri="{BB962C8B-B14F-4D97-AF65-F5344CB8AC3E}">
        <p14:creationId xmlns:p14="http://schemas.microsoft.com/office/powerpoint/2010/main" val="49604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FD8B3-9E10-42C7-A200-611429DE57D3}"/>
              </a:ext>
            </a:extLst>
          </p:cNvPr>
          <p:cNvSpPr>
            <a:spLocks noGrp="1"/>
          </p:cNvSpPr>
          <p:nvPr>
            <p:ph type="title"/>
          </p:nvPr>
        </p:nvSpPr>
        <p:spPr/>
        <p:txBody>
          <a:bodyPr/>
          <a:lstStyle/>
          <a:p>
            <a:pPr algn="ctr"/>
            <a:r>
              <a:rPr lang="en-US" dirty="0"/>
              <a:t>Overview of workshop</a:t>
            </a:r>
          </a:p>
        </p:txBody>
      </p:sp>
      <p:sp>
        <p:nvSpPr>
          <p:cNvPr id="3" name="TextBox 2">
            <a:extLst>
              <a:ext uri="{FF2B5EF4-FFF2-40B4-BE49-F238E27FC236}">
                <a16:creationId xmlns:a16="http://schemas.microsoft.com/office/drawing/2014/main" id="{9CAB93F1-D9B5-49B4-BE4F-BA9D39346728}"/>
              </a:ext>
            </a:extLst>
          </p:cNvPr>
          <p:cNvSpPr txBox="1"/>
          <p:nvPr/>
        </p:nvSpPr>
        <p:spPr>
          <a:xfrm>
            <a:off x="1066800" y="2133600"/>
            <a:ext cx="7239000" cy="3970318"/>
          </a:xfrm>
          <a:prstGeom prst="rect">
            <a:avLst/>
          </a:prstGeom>
          <a:noFill/>
        </p:spPr>
        <p:txBody>
          <a:bodyPr wrap="square" rtlCol="0">
            <a:spAutoFit/>
          </a:bodyPr>
          <a:lstStyle/>
          <a:p>
            <a:pPr>
              <a:buClr>
                <a:srgbClr val="C00000"/>
              </a:buClr>
            </a:pPr>
            <a:r>
              <a:rPr lang="en-US" dirty="0">
                <a:latin typeface="+mj-lt"/>
              </a:rPr>
              <a:t>WRITING A PROPOSAL</a:t>
            </a:r>
          </a:p>
          <a:p>
            <a:pPr marL="285750" indent="-285750">
              <a:buClr>
                <a:srgbClr val="C00000"/>
              </a:buClr>
              <a:buFont typeface="Arial" panose="020B0604020202020204" pitchFamily="34" charset="0"/>
              <a:buChar char="•"/>
            </a:pPr>
            <a:r>
              <a:rPr lang="en-US" dirty="0"/>
              <a:t>Part I. Formulation</a:t>
            </a:r>
          </a:p>
          <a:p>
            <a:pPr marL="285750" indent="-285750">
              <a:buClr>
                <a:srgbClr val="C00000"/>
              </a:buClr>
              <a:buFont typeface="Arial" panose="020B0604020202020204" pitchFamily="34" charset="0"/>
              <a:buChar char="•"/>
            </a:pPr>
            <a:r>
              <a:rPr lang="en-US" dirty="0"/>
              <a:t>Part II. Composition</a:t>
            </a:r>
          </a:p>
          <a:p>
            <a:pPr marL="285750" indent="-285750">
              <a:buClr>
                <a:srgbClr val="C00000"/>
              </a:buClr>
              <a:buFont typeface="Arial" panose="020B0604020202020204" pitchFamily="34" charset="0"/>
              <a:buChar char="•"/>
            </a:pPr>
            <a:r>
              <a:rPr lang="en-US" dirty="0"/>
              <a:t>Part III. Revision</a:t>
            </a:r>
          </a:p>
          <a:p>
            <a:pPr marL="285750" indent="-285750">
              <a:buClr>
                <a:srgbClr val="C00000"/>
              </a:buClr>
              <a:buFont typeface="Arial" panose="020B0604020202020204" pitchFamily="34" charset="0"/>
              <a:buChar char="•"/>
            </a:pPr>
            <a:r>
              <a:rPr lang="en-US" dirty="0"/>
              <a:t>Part IV. Editing</a:t>
            </a:r>
          </a:p>
          <a:p>
            <a:pPr>
              <a:buClr>
                <a:srgbClr val="C00000"/>
              </a:buClr>
            </a:pPr>
            <a:endParaRPr lang="en-US" dirty="0"/>
          </a:p>
          <a:p>
            <a:pPr>
              <a:buClr>
                <a:srgbClr val="C00000"/>
              </a:buClr>
            </a:pPr>
            <a:r>
              <a:rPr lang="en-US" dirty="0"/>
              <a:t>THE APPLICATION</a:t>
            </a:r>
          </a:p>
          <a:p>
            <a:pPr marL="285750" indent="-285750">
              <a:buClr>
                <a:srgbClr val="C00000"/>
              </a:buClr>
              <a:buFont typeface="Arial" panose="020B0604020202020204" pitchFamily="34" charset="0"/>
              <a:buChar char="•"/>
            </a:pPr>
            <a:r>
              <a:rPr lang="en-US" dirty="0"/>
              <a:t>Submitting the application</a:t>
            </a:r>
          </a:p>
          <a:p>
            <a:pPr marL="285750" indent="-285750">
              <a:buClr>
                <a:srgbClr val="C00000"/>
              </a:buClr>
              <a:buFont typeface="Arial" panose="020B0604020202020204" pitchFamily="34" charset="0"/>
              <a:buChar char="•"/>
            </a:pPr>
            <a:endParaRPr lang="en-US" dirty="0"/>
          </a:p>
          <a:p>
            <a:pPr>
              <a:buClr>
                <a:srgbClr val="C00000"/>
              </a:buClr>
            </a:pPr>
            <a:r>
              <a:rPr lang="en-US" dirty="0"/>
              <a:t>CONTACT INFO</a:t>
            </a:r>
          </a:p>
          <a:p>
            <a:pPr marL="285750" indent="-285750">
              <a:buClr>
                <a:srgbClr val="C00000"/>
              </a:buClr>
              <a:buFont typeface="Arial" panose="020B0604020202020204" pitchFamily="34" charset="0"/>
              <a:buChar char="•"/>
            </a:pPr>
            <a:endParaRPr lang="en-US" dirty="0"/>
          </a:p>
          <a:p>
            <a:pPr marL="285750" indent="-285750">
              <a:buClr>
                <a:srgbClr val="C00000"/>
              </a:buClr>
              <a:buFont typeface="Arial" panose="020B0604020202020204" pitchFamily="34" charset="0"/>
              <a:buChar char="•"/>
            </a:pPr>
            <a:endParaRPr lang="en-US" dirty="0"/>
          </a:p>
          <a:p>
            <a:pPr marL="285750" indent="-285750">
              <a:buClr>
                <a:srgbClr val="C00000"/>
              </a:buClr>
              <a:buFont typeface="Arial" panose="020B0604020202020204" pitchFamily="34" charset="0"/>
              <a:buChar char="•"/>
            </a:pPr>
            <a:endParaRPr lang="en-US" dirty="0"/>
          </a:p>
          <a:p>
            <a:pPr marL="285750" indent="-285750">
              <a:buClr>
                <a:srgbClr val="C00000"/>
              </a:buClr>
              <a:buFont typeface="Arial" panose="020B0604020202020204" pitchFamily="34" charset="0"/>
              <a:buChar char="•"/>
            </a:pPr>
            <a:endParaRPr lang="en-US" dirty="0"/>
          </a:p>
        </p:txBody>
      </p:sp>
    </p:spTree>
    <p:extLst>
      <p:ext uri="{BB962C8B-B14F-4D97-AF65-F5344CB8AC3E}">
        <p14:creationId xmlns:p14="http://schemas.microsoft.com/office/powerpoint/2010/main" val="1019594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401C15-A40D-498C-82AE-6634EFC1FD09}"/>
              </a:ext>
            </a:extLst>
          </p:cNvPr>
          <p:cNvSpPr txBox="1"/>
          <p:nvPr/>
        </p:nvSpPr>
        <p:spPr>
          <a:xfrm>
            <a:off x="6096000" y="1828800"/>
            <a:ext cx="2865119" cy="923330"/>
          </a:xfrm>
          <a:prstGeom prst="rect">
            <a:avLst/>
          </a:prstGeom>
          <a:noFill/>
        </p:spPr>
        <p:txBody>
          <a:bodyPr wrap="square" rtlCol="0">
            <a:spAutoFit/>
          </a:bodyPr>
          <a:lstStyle/>
          <a:p>
            <a:r>
              <a:rPr lang="en-US" dirty="0"/>
              <a:t>The Mentor Guidelines for reviewing student research proposals</a:t>
            </a:r>
          </a:p>
        </p:txBody>
      </p:sp>
      <p:pic>
        <p:nvPicPr>
          <p:cNvPr id="5" name="Picture 4">
            <a:extLst>
              <a:ext uri="{FF2B5EF4-FFF2-40B4-BE49-F238E27FC236}">
                <a16:creationId xmlns:a16="http://schemas.microsoft.com/office/drawing/2014/main" id="{BEFE71C5-6811-44A5-8F38-D4E290F725EA}"/>
              </a:ext>
            </a:extLst>
          </p:cNvPr>
          <p:cNvPicPr>
            <a:picLocks noChangeAspect="1"/>
          </p:cNvPicPr>
          <p:nvPr/>
        </p:nvPicPr>
        <p:blipFill>
          <a:blip r:embed="rId2"/>
          <a:stretch>
            <a:fillRect/>
          </a:stretch>
        </p:blipFill>
        <p:spPr>
          <a:xfrm>
            <a:off x="0" y="0"/>
            <a:ext cx="5693755" cy="6858000"/>
          </a:xfrm>
          <a:prstGeom prst="rect">
            <a:avLst/>
          </a:prstGeom>
        </p:spPr>
      </p:pic>
    </p:spTree>
    <p:extLst>
      <p:ext uri="{BB962C8B-B14F-4D97-AF65-F5344CB8AC3E}">
        <p14:creationId xmlns:p14="http://schemas.microsoft.com/office/powerpoint/2010/main" val="2117398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401C15-A40D-498C-82AE-6634EFC1FD09}"/>
              </a:ext>
            </a:extLst>
          </p:cNvPr>
          <p:cNvSpPr txBox="1"/>
          <p:nvPr/>
        </p:nvSpPr>
        <p:spPr>
          <a:xfrm>
            <a:off x="6400800" y="1828800"/>
            <a:ext cx="2865119" cy="923330"/>
          </a:xfrm>
          <a:prstGeom prst="rect">
            <a:avLst/>
          </a:prstGeom>
          <a:noFill/>
        </p:spPr>
        <p:txBody>
          <a:bodyPr wrap="square" rtlCol="0">
            <a:spAutoFit/>
          </a:bodyPr>
          <a:lstStyle/>
          <a:p>
            <a:r>
              <a:rPr lang="en-US" dirty="0"/>
              <a:t>The URC Guidelines for rating student research proposals</a:t>
            </a:r>
          </a:p>
        </p:txBody>
      </p:sp>
      <p:pic>
        <p:nvPicPr>
          <p:cNvPr id="4" name="Picture 3">
            <a:extLst>
              <a:ext uri="{FF2B5EF4-FFF2-40B4-BE49-F238E27FC236}">
                <a16:creationId xmlns:a16="http://schemas.microsoft.com/office/drawing/2014/main" id="{D9FC9271-E1B2-4548-878A-380DF2B4CE21}"/>
              </a:ext>
            </a:extLst>
          </p:cNvPr>
          <p:cNvPicPr>
            <a:picLocks noChangeAspect="1"/>
          </p:cNvPicPr>
          <p:nvPr/>
        </p:nvPicPr>
        <p:blipFill>
          <a:blip r:embed="rId2"/>
          <a:stretch>
            <a:fillRect/>
          </a:stretch>
        </p:blipFill>
        <p:spPr>
          <a:xfrm>
            <a:off x="13982" y="-2097"/>
            <a:ext cx="5961935" cy="6858000"/>
          </a:xfrm>
          <a:prstGeom prst="rect">
            <a:avLst/>
          </a:prstGeom>
        </p:spPr>
      </p:pic>
    </p:spTree>
    <p:extLst>
      <p:ext uri="{BB962C8B-B14F-4D97-AF65-F5344CB8AC3E}">
        <p14:creationId xmlns:p14="http://schemas.microsoft.com/office/powerpoint/2010/main" val="2822526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401C15-A40D-498C-82AE-6634EFC1FD09}"/>
              </a:ext>
            </a:extLst>
          </p:cNvPr>
          <p:cNvSpPr txBox="1"/>
          <p:nvPr/>
        </p:nvSpPr>
        <p:spPr>
          <a:xfrm>
            <a:off x="7010400" y="990600"/>
            <a:ext cx="1950719" cy="1200329"/>
          </a:xfrm>
          <a:prstGeom prst="rect">
            <a:avLst/>
          </a:prstGeom>
          <a:noFill/>
        </p:spPr>
        <p:txBody>
          <a:bodyPr wrap="square" rtlCol="0">
            <a:spAutoFit/>
          </a:bodyPr>
          <a:lstStyle/>
          <a:p>
            <a:r>
              <a:rPr lang="en-US" dirty="0"/>
              <a:t>The URC Guidelines for rating student research proposals</a:t>
            </a:r>
          </a:p>
        </p:txBody>
      </p:sp>
      <p:pic>
        <p:nvPicPr>
          <p:cNvPr id="5" name="Picture 4">
            <a:extLst>
              <a:ext uri="{FF2B5EF4-FFF2-40B4-BE49-F238E27FC236}">
                <a16:creationId xmlns:a16="http://schemas.microsoft.com/office/drawing/2014/main" id="{F62CC970-E78A-417D-900F-6D170F558A00}"/>
              </a:ext>
            </a:extLst>
          </p:cNvPr>
          <p:cNvPicPr>
            <a:picLocks noChangeAspect="1"/>
          </p:cNvPicPr>
          <p:nvPr/>
        </p:nvPicPr>
        <p:blipFill>
          <a:blip r:embed="rId2"/>
          <a:stretch>
            <a:fillRect/>
          </a:stretch>
        </p:blipFill>
        <p:spPr>
          <a:xfrm>
            <a:off x="0" y="1066800"/>
            <a:ext cx="6877050" cy="3486150"/>
          </a:xfrm>
          <a:prstGeom prst="rect">
            <a:avLst/>
          </a:prstGeom>
        </p:spPr>
      </p:pic>
    </p:spTree>
    <p:extLst>
      <p:ext uri="{BB962C8B-B14F-4D97-AF65-F5344CB8AC3E}">
        <p14:creationId xmlns:p14="http://schemas.microsoft.com/office/powerpoint/2010/main" val="479596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 or Concerns</a:t>
            </a:r>
          </a:p>
        </p:txBody>
      </p:sp>
      <p:sp>
        <p:nvSpPr>
          <p:cNvPr id="3" name="Content Placeholder 2"/>
          <p:cNvSpPr>
            <a:spLocks noGrp="1"/>
          </p:cNvSpPr>
          <p:nvPr>
            <p:ph idx="1"/>
          </p:nvPr>
        </p:nvSpPr>
        <p:spPr>
          <a:xfrm>
            <a:off x="4876800" y="2438401"/>
            <a:ext cx="3886200" cy="2943687"/>
          </a:xfrm>
        </p:spPr>
        <p:txBody>
          <a:bodyPr>
            <a:normAutofit lnSpcReduction="10000"/>
          </a:bodyPr>
          <a:lstStyle/>
          <a:p>
            <a:pPr lvl="0">
              <a:buClr>
                <a:srgbClr val="B71E42"/>
              </a:buClr>
            </a:pPr>
            <a:r>
              <a:rPr lang="en-US" altLang="en-US" sz="1900" dirty="0">
                <a:solidFill>
                  <a:prstClr val="black"/>
                </a:solidFill>
              </a:rPr>
              <a:t>Dr. Cavlovic | Director </a:t>
            </a:r>
          </a:p>
          <a:p>
            <a:pPr lvl="1">
              <a:buClr>
                <a:srgbClr val="B71E42"/>
              </a:buClr>
            </a:pPr>
            <a:r>
              <a:rPr lang="en-US" altLang="en-US" sz="1900" dirty="0">
                <a:solidFill>
                  <a:prstClr val="black"/>
                </a:solidFill>
              </a:rPr>
              <a:t>Email:  </a:t>
            </a:r>
            <a:r>
              <a:rPr lang="en-US" altLang="en-US" sz="1900" dirty="0">
                <a:solidFill>
                  <a:srgbClr val="C00000"/>
                </a:solidFill>
                <a:hlinkClick r:id="rId2">
                  <a:extLst>
                    <a:ext uri="{A12FA001-AC4F-418D-AE19-62706E023703}">
                      <ahyp:hlinkClr xmlns:ahyp="http://schemas.microsoft.com/office/drawing/2018/hyperlinkcolor" val="tx"/>
                    </a:ext>
                  </a:extLst>
                </a:hlinkClick>
              </a:rPr>
              <a:t>tcavlovic@weber.edu</a:t>
            </a:r>
            <a:r>
              <a:rPr lang="en-US" altLang="en-US" sz="1900" dirty="0">
                <a:solidFill>
                  <a:srgbClr val="C00000"/>
                </a:solidFill>
              </a:rPr>
              <a:t> </a:t>
            </a:r>
          </a:p>
          <a:p>
            <a:pPr lvl="1">
              <a:buClr>
                <a:srgbClr val="B71E42"/>
              </a:buClr>
            </a:pPr>
            <a:r>
              <a:rPr lang="en-US" altLang="en-US" sz="1900" dirty="0"/>
              <a:t>Text: 801-394-3782</a:t>
            </a:r>
          </a:p>
          <a:p>
            <a:pPr lvl="0">
              <a:buClr>
                <a:srgbClr val="B71E42"/>
              </a:buClr>
            </a:pPr>
            <a:r>
              <a:rPr lang="en-US" altLang="en-US" sz="1900" dirty="0">
                <a:solidFill>
                  <a:prstClr val="black"/>
                </a:solidFill>
              </a:rPr>
              <a:t>Tracy Covey | Assistant Director</a:t>
            </a:r>
          </a:p>
          <a:p>
            <a:pPr lvl="1">
              <a:buClr>
                <a:srgbClr val="B71E42"/>
              </a:buClr>
            </a:pPr>
            <a:r>
              <a:rPr lang="en-US" altLang="en-US" sz="1900" dirty="0">
                <a:solidFill>
                  <a:prstClr val="black"/>
                </a:solidFill>
              </a:rPr>
              <a:t>Email: </a:t>
            </a:r>
            <a:r>
              <a:rPr lang="en-US" altLang="en-US" sz="1900" dirty="0">
                <a:solidFill>
                  <a:srgbClr val="C00000"/>
                </a:solidFill>
                <a:hlinkClick r:id="rId3">
                  <a:extLst>
                    <a:ext uri="{A12FA001-AC4F-418D-AE19-62706E023703}">
                      <ahyp:hlinkClr xmlns:ahyp="http://schemas.microsoft.com/office/drawing/2018/hyperlinkcolor" val="tx"/>
                    </a:ext>
                  </a:extLst>
                </a:hlinkClick>
              </a:rPr>
              <a:t>tracycovey@weber.edu</a:t>
            </a:r>
            <a:endParaRPr lang="en-US" altLang="en-US" sz="1900" dirty="0">
              <a:solidFill>
                <a:srgbClr val="C00000"/>
              </a:solidFill>
            </a:endParaRPr>
          </a:p>
          <a:p>
            <a:r>
              <a:rPr lang="en-US" altLang="en-US" sz="1900" dirty="0"/>
              <a:t>Website: </a:t>
            </a:r>
            <a:r>
              <a:rPr lang="en-US" altLang="en-US" sz="1900" dirty="0">
                <a:solidFill>
                  <a:srgbClr val="C00000"/>
                </a:solidFill>
                <a:hlinkClick r:id="rId4">
                  <a:extLst>
                    <a:ext uri="{A12FA001-AC4F-418D-AE19-62706E023703}">
                      <ahyp:hlinkClr xmlns:ahyp="http://schemas.microsoft.com/office/drawing/2018/hyperlinkcolor" val="tx"/>
                    </a:ext>
                  </a:extLst>
                </a:hlinkClick>
              </a:rPr>
              <a:t>www.weber.edu/our</a:t>
            </a:r>
            <a:r>
              <a:rPr lang="en-US" altLang="en-US" sz="1900" dirty="0">
                <a:solidFill>
                  <a:srgbClr val="C00000"/>
                </a:solidFill>
              </a:rPr>
              <a:t> </a:t>
            </a:r>
          </a:p>
          <a:p>
            <a:r>
              <a:rPr lang="en-US" altLang="en-US" sz="1900" dirty="0"/>
              <a:t>Email:  </a:t>
            </a:r>
            <a:r>
              <a:rPr lang="en-US" altLang="en-US" sz="1900" dirty="0">
                <a:solidFill>
                  <a:srgbClr val="C00000"/>
                </a:solidFill>
                <a:hlinkClick r:id="rId5">
                  <a:extLst>
                    <a:ext uri="{A12FA001-AC4F-418D-AE19-62706E023703}">
                      <ahyp:hlinkClr xmlns:ahyp="http://schemas.microsoft.com/office/drawing/2018/hyperlinkcolor" val="tx"/>
                    </a:ext>
                  </a:extLst>
                </a:hlinkClick>
              </a:rPr>
              <a:t>our@weber.edu</a:t>
            </a:r>
            <a:r>
              <a:rPr lang="en-US" altLang="en-US" sz="1900" dirty="0">
                <a:solidFill>
                  <a:srgbClr val="C00000"/>
                </a:solidFill>
              </a:rPr>
              <a:t> </a:t>
            </a:r>
          </a:p>
          <a:p>
            <a:pPr marL="457200" lvl="1" indent="0">
              <a:buNone/>
            </a:pPr>
            <a:endParaRPr lang="en-US" altLang="en-US" sz="2000" dirty="0"/>
          </a:p>
        </p:txBody>
      </p:sp>
      <p:sp>
        <p:nvSpPr>
          <p:cNvPr id="4" name="TextBox 3">
            <a:extLst>
              <a:ext uri="{FF2B5EF4-FFF2-40B4-BE49-F238E27FC236}">
                <a16:creationId xmlns:a16="http://schemas.microsoft.com/office/drawing/2014/main" id="{2D85FF7E-A0AB-4560-B36A-71B5FF46CB76}"/>
              </a:ext>
            </a:extLst>
          </p:cNvPr>
          <p:cNvSpPr txBox="1"/>
          <p:nvPr/>
        </p:nvSpPr>
        <p:spPr>
          <a:xfrm>
            <a:off x="838200" y="3315369"/>
            <a:ext cx="4191000" cy="1982787"/>
          </a:xfrm>
          <a:prstGeom prst="rect">
            <a:avLst/>
          </a:prstGeom>
          <a:noFill/>
        </p:spPr>
        <p:txBody>
          <a:bodyPr wrap="square" rtlCol="0">
            <a:spAutoFit/>
          </a:bodyPr>
          <a:lstStyle/>
          <a:p>
            <a:pPr marL="228600" lvl="0" indent="-228600" defTabSz="685800">
              <a:lnSpc>
                <a:spcPct val="120000"/>
              </a:lnSpc>
              <a:spcBef>
                <a:spcPts val="1000"/>
              </a:spcBef>
              <a:buClr>
                <a:srgbClr val="B71E42"/>
              </a:buClr>
              <a:buSzPct val="100000"/>
              <a:buFont typeface="Arial" panose="020B0604020202020204" pitchFamily="34" charset="0"/>
              <a:buChar char="•"/>
            </a:pPr>
            <a:r>
              <a:rPr lang="en-US" altLang="en-US" dirty="0">
                <a:solidFill>
                  <a:prstClr val="black"/>
                </a:solidFill>
              </a:rPr>
              <a:t>Erin Kendall | Administrative Assistant</a:t>
            </a:r>
          </a:p>
          <a:p>
            <a:pPr marL="685800" lvl="1" indent="-228600" defTabSz="685800">
              <a:lnSpc>
                <a:spcPct val="120000"/>
              </a:lnSpc>
              <a:spcBef>
                <a:spcPts val="500"/>
              </a:spcBef>
              <a:buClr>
                <a:srgbClr val="B71E42"/>
              </a:buClr>
              <a:buSzPct val="100000"/>
              <a:buFont typeface="Arial" panose="020B0604020202020204" pitchFamily="34" charset="0"/>
              <a:buChar char="•"/>
            </a:pPr>
            <a:r>
              <a:rPr lang="en-US" altLang="en-US" dirty="0">
                <a:solidFill>
                  <a:prstClr val="black"/>
                </a:solidFill>
              </a:rPr>
              <a:t>Email: </a:t>
            </a:r>
            <a:r>
              <a:rPr lang="en-US" altLang="en-US" dirty="0">
                <a:solidFill>
                  <a:srgbClr val="C00000"/>
                </a:solidFill>
                <a:hlinkClick r:id="rId6">
                  <a:extLst>
                    <a:ext uri="{A12FA001-AC4F-418D-AE19-62706E023703}">
                      <ahyp:hlinkClr xmlns:ahyp="http://schemas.microsoft.com/office/drawing/2018/hyperlinkcolor" val="tx"/>
                    </a:ext>
                  </a:extLst>
                </a:hlinkClick>
              </a:rPr>
              <a:t>erinkendall@weber.edu</a:t>
            </a:r>
            <a:endParaRPr lang="en-US" altLang="en-US" dirty="0">
              <a:solidFill>
                <a:srgbClr val="C00000"/>
              </a:solidFill>
            </a:endParaRPr>
          </a:p>
          <a:p>
            <a:pPr marL="685800" lvl="1" indent="-228600" defTabSz="685800">
              <a:lnSpc>
                <a:spcPct val="120000"/>
              </a:lnSpc>
              <a:spcBef>
                <a:spcPts val="500"/>
              </a:spcBef>
              <a:buClr>
                <a:srgbClr val="B71E42"/>
              </a:buClr>
              <a:buSzPct val="100000"/>
              <a:buFont typeface="Arial" panose="020B0604020202020204" pitchFamily="34" charset="0"/>
              <a:buChar char="•"/>
            </a:pPr>
            <a:r>
              <a:rPr lang="en-US" altLang="en-US" dirty="0">
                <a:solidFill>
                  <a:prstClr val="black"/>
                </a:solidFill>
              </a:rPr>
              <a:t>Text: 801-663-1655</a:t>
            </a:r>
          </a:p>
          <a:p>
            <a:pPr marL="685800" lvl="1" indent="-228600" defTabSz="685800">
              <a:lnSpc>
                <a:spcPct val="120000"/>
              </a:lnSpc>
              <a:spcBef>
                <a:spcPts val="500"/>
              </a:spcBef>
              <a:buClr>
                <a:srgbClr val="B71E42"/>
              </a:buClr>
              <a:buSzPct val="100000"/>
              <a:buFont typeface="Arial" panose="020B0604020202020204" pitchFamily="34" charset="0"/>
              <a:buChar char="•"/>
            </a:pPr>
            <a:endParaRPr lang="en-US" altLang="en-US" dirty="0">
              <a:solidFill>
                <a:prstClr val="black"/>
              </a:solidFill>
            </a:endParaRPr>
          </a:p>
          <a:p>
            <a:pPr marL="685800" lvl="1" indent="-228600" defTabSz="685800">
              <a:lnSpc>
                <a:spcPct val="120000"/>
              </a:lnSpc>
              <a:spcBef>
                <a:spcPts val="500"/>
              </a:spcBef>
              <a:buClr>
                <a:srgbClr val="B71E42"/>
              </a:buClr>
              <a:buSzPct val="100000"/>
              <a:buFont typeface="Arial" panose="020B0604020202020204" pitchFamily="34" charset="0"/>
              <a:buChar char="•"/>
            </a:pPr>
            <a:endParaRPr lang="en-US" altLang="en-US" dirty="0">
              <a:solidFill>
                <a:prstClr val="black"/>
              </a:solidFill>
            </a:endParaRPr>
          </a:p>
        </p:txBody>
      </p:sp>
      <p:sp>
        <p:nvSpPr>
          <p:cNvPr id="6" name="Speech Bubble: Rectangle 5">
            <a:extLst>
              <a:ext uri="{FF2B5EF4-FFF2-40B4-BE49-F238E27FC236}">
                <a16:creationId xmlns:a16="http://schemas.microsoft.com/office/drawing/2014/main" id="{C73F696A-8F2B-47D7-956E-0F0EB4A6FB4E}"/>
              </a:ext>
            </a:extLst>
          </p:cNvPr>
          <p:cNvSpPr/>
          <p:nvPr/>
        </p:nvSpPr>
        <p:spPr>
          <a:xfrm>
            <a:off x="1295400" y="2311623"/>
            <a:ext cx="3124199" cy="838200"/>
          </a:xfrm>
          <a:prstGeom prst="wedgeRectCallout">
            <a:avLst/>
          </a:prstGeom>
          <a:gradFill flip="none" rotWithShape="1">
            <a:gsLst>
              <a:gs pos="0">
                <a:schemeClr val="accent1">
                  <a:lumMod val="75000"/>
                </a:schemeClr>
              </a:gs>
              <a:gs pos="100000">
                <a:schemeClr val="bg2">
                  <a:lumMod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 any proposal questions, please feel free to contact Erin.</a:t>
            </a:r>
          </a:p>
        </p:txBody>
      </p:sp>
    </p:spTree>
    <p:extLst>
      <p:ext uri="{BB962C8B-B14F-4D97-AF65-F5344CB8AC3E}">
        <p14:creationId xmlns:p14="http://schemas.microsoft.com/office/powerpoint/2010/main" val="163552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par>
                          <p:cTn id="29" fill="hold">
                            <p:stCondLst>
                              <p:cond delay="500"/>
                            </p:stCondLst>
                            <p:childTnLst>
                              <p:par>
                                <p:cTn id="30" presetID="42" presetClass="entr" presetSubtype="0" fill="hold" grpId="0" nodeType="afterEffect">
                                  <p:stCondLst>
                                    <p:cond delay="5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9666"/>
            <a:ext cx="7772400" cy="1456267"/>
          </a:xfrm>
        </p:spPr>
        <p:txBody>
          <a:bodyPr>
            <a:normAutofit/>
          </a:bodyPr>
          <a:lstStyle/>
          <a:p>
            <a:pPr algn="ctr"/>
            <a:r>
              <a:rPr lang="en-US" dirty="0">
                <a:effectLst/>
              </a:rPr>
              <a:t>Part I. Formulation</a:t>
            </a:r>
            <a:br>
              <a:rPr lang="en-US" dirty="0">
                <a:effectLst/>
              </a:rPr>
            </a:br>
            <a:endParaRPr lang="en-US" dirty="0"/>
          </a:p>
        </p:txBody>
      </p:sp>
      <p:sp>
        <p:nvSpPr>
          <p:cNvPr id="3" name="Content Placeholder 2"/>
          <p:cNvSpPr>
            <a:spLocks noGrp="1"/>
          </p:cNvSpPr>
          <p:nvPr>
            <p:ph idx="1"/>
          </p:nvPr>
        </p:nvSpPr>
        <p:spPr>
          <a:xfrm>
            <a:off x="457200" y="2590800"/>
            <a:ext cx="8229600" cy="3718560"/>
          </a:xfrm>
        </p:spPr>
        <p:txBody>
          <a:bodyPr>
            <a:normAutofit/>
          </a:bodyPr>
          <a:lstStyle/>
          <a:p>
            <a:endParaRPr lang="en-US" sz="2800" b="1" dirty="0"/>
          </a:p>
          <a:p>
            <a:r>
              <a:rPr lang="en-US" sz="2800" b="1" dirty="0"/>
              <a:t>Tip #1: Choose a good topic.</a:t>
            </a:r>
            <a:r>
              <a:rPr lang="en-US" sz="2800" dirty="0"/>
              <a:t> </a:t>
            </a:r>
            <a:br>
              <a:rPr lang="en-US" sz="2800" dirty="0"/>
            </a:br>
            <a:r>
              <a:rPr lang="en-US" dirty="0"/>
              <a:t>Your faculty mentor should help you to narrow and clarify your topic, so that your proposal is specific, focused, and more importantly, manageable. The best research topic, however, will be the one you're most excited about. If you aren't fascinated and galvanized by your research topic, your readers won't be excited either.</a:t>
            </a:r>
          </a:p>
        </p:txBody>
      </p:sp>
      <p:sp>
        <p:nvSpPr>
          <p:cNvPr id="5" name="TextBox 4"/>
          <p:cNvSpPr txBox="1"/>
          <p:nvPr/>
        </p:nvSpPr>
        <p:spPr>
          <a:xfrm>
            <a:off x="1828800" y="1981200"/>
            <a:ext cx="5791200" cy="923330"/>
          </a:xfrm>
          <a:prstGeom prst="rect">
            <a:avLst/>
          </a:prstGeom>
          <a:gradFill>
            <a:gsLst>
              <a:gs pos="0">
                <a:schemeClr val="accent1">
                  <a:lumMod val="75000"/>
                </a:schemeClr>
              </a:gs>
              <a:gs pos="100000">
                <a:schemeClr val="bg2">
                  <a:lumMod val="75000"/>
                </a:schemeClr>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t>Early development can be key to the success of your proposal. Before you begin writing, think critically about your project.</a:t>
            </a:r>
          </a:p>
        </p:txBody>
      </p:sp>
    </p:spTree>
    <p:extLst>
      <p:ext uri="{BB962C8B-B14F-4D97-AF65-F5344CB8AC3E}">
        <p14:creationId xmlns:p14="http://schemas.microsoft.com/office/powerpoint/2010/main" val="144429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Part I. Formulation (continued)</a:t>
            </a:r>
          </a:p>
        </p:txBody>
      </p:sp>
      <p:sp>
        <p:nvSpPr>
          <p:cNvPr id="3" name="Content Placeholder 2"/>
          <p:cNvSpPr>
            <a:spLocks noGrp="1"/>
          </p:cNvSpPr>
          <p:nvPr>
            <p:ph idx="1"/>
          </p:nvPr>
        </p:nvSpPr>
        <p:spPr>
          <a:xfrm>
            <a:off x="815040" y="2057400"/>
            <a:ext cx="7513920" cy="3450613"/>
          </a:xfrm>
        </p:spPr>
        <p:txBody>
          <a:bodyPr>
            <a:noAutofit/>
          </a:bodyPr>
          <a:lstStyle/>
          <a:p>
            <a:r>
              <a:rPr lang="en-US" sz="2800" b="1" dirty="0"/>
              <a:t>Tip #2: Do your preliminary research.</a:t>
            </a:r>
            <a:br>
              <a:rPr lang="en-US" sz="2800" dirty="0"/>
            </a:br>
            <a:r>
              <a:rPr lang="en-US" dirty="0"/>
              <a:t>Read widely in your subject area before you begin writing. Become familiar with the field, its principal issues, and major contributors. </a:t>
            </a:r>
            <a:r>
              <a:rPr lang="en-US" b="1" dirty="0"/>
              <a:t>An annotated bibliography is helpful, and it is even recommend to include it as addenda to your proposal. </a:t>
            </a:r>
            <a:r>
              <a:rPr lang="en-US" dirty="0"/>
              <a:t>Consider what contribution your research will make. By the time you sit down to write your proposal, you should know what you want to research, but you should not yet be trying to synthesize your research.</a:t>
            </a:r>
          </a:p>
        </p:txBody>
      </p:sp>
    </p:spTree>
    <p:extLst>
      <p:ext uri="{BB962C8B-B14F-4D97-AF65-F5344CB8AC3E}">
        <p14:creationId xmlns:p14="http://schemas.microsoft.com/office/powerpoint/2010/main" val="376239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br>
              <a:rPr lang="en-US" dirty="0">
                <a:effectLst/>
              </a:rPr>
            </a:br>
            <a:r>
              <a:rPr lang="en-US" dirty="0">
                <a:effectLst/>
              </a:rPr>
              <a:t>Part II. Composition</a:t>
            </a:r>
            <a:br>
              <a:rPr lang="en-US" dirty="0">
                <a:effectLst/>
              </a:rPr>
            </a:br>
            <a:endParaRPr lang="en-US" dirty="0"/>
          </a:p>
        </p:txBody>
      </p:sp>
      <p:sp>
        <p:nvSpPr>
          <p:cNvPr id="3" name="Content Placeholder 2"/>
          <p:cNvSpPr>
            <a:spLocks noGrp="1"/>
          </p:cNvSpPr>
          <p:nvPr>
            <p:ph idx="1"/>
          </p:nvPr>
        </p:nvSpPr>
        <p:spPr>
          <a:xfrm>
            <a:off x="419100" y="2438400"/>
            <a:ext cx="8229600" cy="3505200"/>
          </a:xfrm>
        </p:spPr>
        <p:txBody>
          <a:bodyPr>
            <a:normAutofit/>
          </a:bodyPr>
          <a:lstStyle/>
          <a:p>
            <a:endParaRPr lang="en-US" sz="2800" b="1" dirty="0"/>
          </a:p>
          <a:p>
            <a:r>
              <a:rPr lang="en-US" sz="2800" b="1" dirty="0"/>
              <a:t>Tip #3: Talk about your ideas!</a:t>
            </a:r>
            <a:br>
              <a:rPr lang="en-US" sz="2800" dirty="0"/>
            </a:br>
            <a:r>
              <a:rPr lang="en-US" dirty="0"/>
              <a:t>Talk to friends, family, and </a:t>
            </a:r>
            <a:r>
              <a:rPr lang="en-US" u="sng" dirty="0"/>
              <a:t>faculty</a:t>
            </a:r>
            <a:r>
              <a:rPr lang="en-US" dirty="0"/>
              <a:t> to clarify your ideas. Schedule a "pre-draft" advising session in the Office of Undergraduate Research. Free-write as a way of getting your ideas on paper. Get your ideas down first; then think about how to organize them!</a:t>
            </a:r>
          </a:p>
        </p:txBody>
      </p:sp>
      <p:sp>
        <p:nvSpPr>
          <p:cNvPr id="4" name="TextBox 3"/>
          <p:cNvSpPr txBox="1"/>
          <p:nvPr/>
        </p:nvSpPr>
        <p:spPr>
          <a:xfrm>
            <a:off x="1643062" y="1976735"/>
            <a:ext cx="6172200" cy="923330"/>
          </a:xfrm>
          <a:prstGeom prst="rect">
            <a:avLst/>
          </a:prstGeom>
          <a:gradFill>
            <a:gsLst>
              <a:gs pos="0">
                <a:schemeClr val="accent1">
                  <a:lumMod val="75000"/>
                </a:schemeClr>
              </a:gs>
              <a:gs pos="100000">
                <a:schemeClr val="bg2">
                  <a:lumMod val="75000"/>
                </a:schemeClr>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solidFill>
                  <a:schemeClr val="bg1"/>
                </a:solidFill>
              </a:rPr>
              <a:t>Writing the proposal is often the most difficult component of a research project. Be prepared: give yourself enough time to write, rewrite, and revise.</a:t>
            </a:r>
          </a:p>
        </p:txBody>
      </p:sp>
    </p:spTree>
    <p:extLst>
      <p:ext uri="{BB962C8B-B14F-4D97-AF65-F5344CB8AC3E}">
        <p14:creationId xmlns:p14="http://schemas.microsoft.com/office/powerpoint/2010/main" val="249078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Part II. Composition (Continued)</a:t>
            </a:r>
          </a:p>
        </p:txBody>
      </p:sp>
      <p:sp>
        <p:nvSpPr>
          <p:cNvPr id="3" name="Content Placeholder 2"/>
          <p:cNvSpPr>
            <a:spLocks noGrp="1"/>
          </p:cNvSpPr>
          <p:nvPr>
            <p:ph idx="1"/>
          </p:nvPr>
        </p:nvSpPr>
        <p:spPr>
          <a:xfrm>
            <a:off x="457200" y="2142068"/>
            <a:ext cx="8077200" cy="4030132"/>
          </a:xfrm>
        </p:spPr>
        <p:txBody>
          <a:bodyPr>
            <a:noAutofit/>
          </a:bodyPr>
          <a:lstStyle/>
          <a:p>
            <a:r>
              <a:rPr lang="en-US" sz="2800" b="1" dirty="0"/>
              <a:t>Tip #4: Study successful proposals.</a:t>
            </a:r>
            <a:br>
              <a:rPr lang="en-US" sz="2800" dirty="0"/>
            </a:br>
            <a:r>
              <a:rPr lang="en-US" dirty="0"/>
              <a:t>The Office of Undergraduate Research keeps copies of successful grant proposals. Browse through the files, and model your budget requests after those that are similar to yours. </a:t>
            </a:r>
          </a:p>
          <a:p>
            <a:pPr lvl="1"/>
            <a:r>
              <a:rPr lang="en-US" sz="2000" dirty="0">
                <a:solidFill>
                  <a:srgbClr val="C00000"/>
                </a:solidFill>
                <a:hlinkClick r:id="rId2">
                  <a:extLst>
                    <a:ext uri="{A12FA001-AC4F-418D-AE19-62706E023703}">
                      <ahyp:hlinkClr xmlns:ahyp="http://schemas.microsoft.com/office/drawing/2018/hyperlinkcolor" val="tx"/>
                    </a:ext>
                  </a:extLst>
                </a:hlinkClick>
              </a:rPr>
              <a:t>Sample Grants</a:t>
            </a:r>
            <a:r>
              <a:rPr lang="en-US" sz="2000" dirty="0">
                <a:solidFill>
                  <a:srgbClr val="C00000"/>
                </a:solidFill>
              </a:rPr>
              <a:t> </a:t>
            </a:r>
            <a:r>
              <a:rPr lang="en-US" sz="2000" dirty="0"/>
              <a:t>– Contact us at </a:t>
            </a:r>
            <a:r>
              <a:rPr lang="en-US" sz="2000" dirty="0">
                <a:solidFill>
                  <a:srgbClr val="C00000"/>
                </a:solidFill>
                <a:hlinkClick r:id="rId3">
                  <a:extLst>
                    <a:ext uri="{A12FA001-AC4F-418D-AE19-62706E023703}">
                      <ahyp:hlinkClr xmlns:ahyp="http://schemas.microsoft.com/office/drawing/2018/hyperlinkcolor" val="tx"/>
                    </a:ext>
                  </a:extLst>
                </a:hlinkClick>
              </a:rPr>
              <a:t>OUR@weber.edu</a:t>
            </a:r>
            <a:r>
              <a:rPr lang="en-US" sz="2000" dirty="0">
                <a:solidFill>
                  <a:srgbClr val="C00000"/>
                </a:solidFill>
              </a:rPr>
              <a:t> </a:t>
            </a:r>
            <a:r>
              <a:rPr lang="en-US" sz="2000" dirty="0"/>
              <a:t>if you need other examples.</a:t>
            </a:r>
          </a:p>
          <a:p>
            <a:pPr lvl="1"/>
            <a:r>
              <a:rPr lang="en-US" sz="2000" dirty="0"/>
              <a:t>Research Scholarships (for long term grants) will be scrutinized, so be certain to indicate the amount of time that your research will require.</a:t>
            </a:r>
          </a:p>
        </p:txBody>
      </p:sp>
    </p:spTree>
    <p:extLst>
      <p:ext uri="{BB962C8B-B14F-4D97-AF65-F5344CB8AC3E}">
        <p14:creationId xmlns:p14="http://schemas.microsoft.com/office/powerpoint/2010/main" val="72332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Part II. Composition (Continued)</a:t>
            </a:r>
          </a:p>
        </p:txBody>
      </p:sp>
      <p:sp>
        <p:nvSpPr>
          <p:cNvPr id="3" name="Content Placeholder 2"/>
          <p:cNvSpPr>
            <a:spLocks noGrp="1"/>
          </p:cNvSpPr>
          <p:nvPr>
            <p:ph idx="1"/>
          </p:nvPr>
        </p:nvSpPr>
        <p:spPr>
          <a:xfrm>
            <a:off x="457200" y="2142068"/>
            <a:ext cx="8153400" cy="4411132"/>
          </a:xfrm>
        </p:spPr>
        <p:txBody>
          <a:bodyPr>
            <a:noAutofit/>
          </a:bodyPr>
          <a:lstStyle/>
          <a:p>
            <a:r>
              <a:rPr lang="en-US" sz="2800" b="1" dirty="0"/>
              <a:t>Tip #5: Be specific.</a:t>
            </a:r>
            <a:endParaRPr lang="en-US" sz="2800" dirty="0"/>
          </a:p>
          <a:p>
            <a:pPr lvl="1"/>
            <a:r>
              <a:rPr lang="en-US" sz="2000" dirty="0"/>
              <a:t>Take time to consider your research methods and plan a budget. Don't just guess and say, “Materials: $500." Get online quotes for a realistic estimate and make an itemized list of all required materials.</a:t>
            </a:r>
          </a:p>
          <a:p>
            <a:pPr lvl="1"/>
            <a:r>
              <a:rPr lang="en-US" sz="2000" dirty="0"/>
              <a:t>Approach your methodology and research timeline in the same way; if you need to make adjustments later, you can. It is important, though, that you convince the committee that not only is your project doable – you've figured out how to do it.</a:t>
            </a:r>
          </a:p>
        </p:txBody>
      </p:sp>
    </p:spTree>
    <p:extLst>
      <p:ext uri="{BB962C8B-B14F-4D97-AF65-F5344CB8AC3E}">
        <p14:creationId xmlns:p14="http://schemas.microsoft.com/office/powerpoint/2010/main" val="282806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Part II. Composition (Continued)</a:t>
            </a:r>
          </a:p>
        </p:txBody>
      </p:sp>
      <p:sp>
        <p:nvSpPr>
          <p:cNvPr id="3" name="Content Placeholder 2"/>
          <p:cNvSpPr>
            <a:spLocks noGrp="1"/>
          </p:cNvSpPr>
          <p:nvPr>
            <p:ph idx="1"/>
          </p:nvPr>
        </p:nvSpPr>
        <p:spPr>
          <a:xfrm>
            <a:off x="457200" y="2057400"/>
            <a:ext cx="8229600" cy="4678363"/>
          </a:xfrm>
        </p:spPr>
        <p:txBody>
          <a:bodyPr>
            <a:normAutofit/>
          </a:bodyPr>
          <a:lstStyle/>
          <a:p>
            <a:r>
              <a:rPr lang="en-US" sz="2800" b="1" dirty="0"/>
              <a:t>Tip #6: Be concise.</a:t>
            </a:r>
            <a:br>
              <a:rPr lang="en-US" sz="2800" dirty="0"/>
            </a:br>
            <a:r>
              <a:rPr lang="en-US" dirty="0"/>
              <a:t>Clearly differentiate the various parts of the proposal. For instance, in your methods section, talk only about your methods. Leave out extraneous information.</a:t>
            </a:r>
          </a:p>
          <a:p>
            <a:endParaRPr lang="en-US" sz="2400" dirty="0"/>
          </a:p>
        </p:txBody>
      </p:sp>
    </p:spTree>
    <p:extLst>
      <p:ext uri="{BB962C8B-B14F-4D97-AF65-F5344CB8AC3E}">
        <p14:creationId xmlns:p14="http://schemas.microsoft.com/office/powerpoint/2010/main" val="78870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7711</TotalTime>
  <Words>2163</Words>
  <Application>Microsoft Office PowerPoint</Application>
  <PresentationFormat>On-screen Show (4:3)</PresentationFormat>
  <Paragraphs>129</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Gill Sans MT</vt:lpstr>
      <vt:lpstr>Kristen ITC</vt:lpstr>
      <vt:lpstr>Gallery</vt:lpstr>
      <vt:lpstr>Research proposal workshop</vt:lpstr>
      <vt:lpstr>PowerPoint Presentation</vt:lpstr>
      <vt:lpstr>Overview of workshop</vt:lpstr>
      <vt:lpstr>Part I. Formulation </vt:lpstr>
      <vt:lpstr>Part I. Formulation (continued)</vt:lpstr>
      <vt:lpstr> Part II. Composition </vt:lpstr>
      <vt:lpstr>Part II. Composition (Continued)</vt:lpstr>
      <vt:lpstr>Part II. Composition (Continued)</vt:lpstr>
      <vt:lpstr>Part II. Composition (Continued)</vt:lpstr>
      <vt:lpstr>Part II. Composition (Continued)</vt:lpstr>
      <vt:lpstr>Part III. Revision  </vt:lpstr>
      <vt:lpstr>Part IV. Editing</vt:lpstr>
      <vt:lpstr>Part IV. Editing  (continued)</vt:lpstr>
      <vt:lpstr>PowerPoint Presentation</vt:lpstr>
      <vt:lpstr>THe Proposal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type of grant  should I submit?</vt:lpstr>
      <vt:lpstr>How do I submit my proposal?</vt:lpstr>
      <vt:lpstr>Workshop Quiz</vt:lpstr>
      <vt:lpstr>PowerPoint Presentation</vt:lpstr>
      <vt:lpstr>PowerPoint Presentation</vt:lpstr>
      <vt:lpstr>PowerPoint Presentation</vt:lpstr>
      <vt:lpstr>Questions or Concerns</vt:lpstr>
    </vt:vector>
  </TitlesOfParts>
  <Company>Weber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proposal workshop</dc:title>
  <dc:creator>erindaniels</dc:creator>
  <cp:lastModifiedBy>Therese Cavlovic</cp:lastModifiedBy>
  <cp:revision>76</cp:revision>
  <cp:lastPrinted>2014-10-29T18:54:51Z</cp:lastPrinted>
  <dcterms:created xsi:type="dcterms:W3CDTF">2012-09-07T22:24:37Z</dcterms:created>
  <dcterms:modified xsi:type="dcterms:W3CDTF">2023-10-09T18:35:47Z</dcterms:modified>
</cp:coreProperties>
</file>