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485e61309d_0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485e61309d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485e61309d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485e61309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46011ba858_0_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6011ba858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485e61309d_0_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485e61309d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485e61309d_0_4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485e61309d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46011ba858_0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46011ba858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22250" lvl="1" marL="742950" rtl="0" algn="l">
              <a:spcBef>
                <a:spcPts val="560"/>
              </a:spcBef>
              <a:spcAft>
                <a:spcPts val="0"/>
              </a:spcAft>
              <a:buClr>
                <a:schemeClr val="dk1"/>
              </a:buClr>
              <a:buSzPts val="1800"/>
              <a:buChar char="–"/>
            </a:pPr>
            <a:br>
              <a:rPr lang="en-US" sz="1800">
                <a:solidFill>
                  <a:schemeClr val="dk1"/>
                </a:solidFill>
                <a:latin typeface="Calibri"/>
                <a:ea typeface="Calibri"/>
                <a:cs typeface="Calibri"/>
                <a:sym typeface="Calibri"/>
              </a:rPr>
            </a:br>
            <a:r>
              <a:rPr lang="en-US" sz="1800">
                <a:solidFill>
                  <a:schemeClr val="dk1"/>
                </a:solidFill>
                <a:latin typeface="Calibri"/>
                <a:ea typeface="Calibri"/>
                <a:cs typeface="Calibri"/>
                <a:sym typeface="Calibri"/>
              </a:rPr>
              <a:t>For the canvas training, Morgan will use the email listed in the volunteer application to enroll the volunteer into the course. The other three forms are online. However, they will need to come on campus to finish the background check. I have attached a screenshot of your volunteers so that you can walk each individual through this process! Let me know if you have any questions.</a:t>
            </a:r>
            <a:endParaRPr/>
          </a:p>
        </p:txBody>
      </p:sp>
      <p:sp>
        <p:nvSpPr>
          <p:cNvPr id="177" name="Google Shape;17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485e61309d_0_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485e61309d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g485e61309d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485e61309d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485e61309d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485e61309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46011ba858_0_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6011ba858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Carwash - Supersonic by Costco</a:t>
            </a:r>
            <a:endParaRPr/>
          </a:p>
          <a:p>
            <a:pPr indent="0" lvl="0" marL="0" rtl="0" algn="l">
              <a:spcBef>
                <a:spcPts val="0"/>
              </a:spcBef>
              <a:spcAft>
                <a:spcPts val="0"/>
              </a:spcAft>
              <a:buNone/>
            </a:pPr>
            <a:r>
              <a:rPr lang="en-US"/>
              <a:t>Apparel</a:t>
            </a:r>
            <a:r>
              <a:rPr lang="en-US"/>
              <a:t> - Shirts, Hats, etc.</a:t>
            </a:r>
            <a:endParaRPr/>
          </a:p>
          <a:p>
            <a:pPr indent="0" lvl="0" marL="0" rtl="0" algn="l">
              <a:spcBef>
                <a:spcPts val="0"/>
              </a:spcBef>
              <a:spcAft>
                <a:spcPts val="0"/>
              </a:spcAft>
              <a:buNone/>
            </a:pPr>
            <a:r>
              <a:rPr lang="en-US"/>
              <a:t>Host a competition</a:t>
            </a:r>
            <a:endParaRPr/>
          </a:p>
        </p:txBody>
      </p:sp>
      <p:sp>
        <p:nvSpPr>
          <p:cNvPr id="108" name="Google Shape;10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46011ba858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46011ba85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46011ba858_0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46011ba858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p:cSld name="Title Slide">
    <p:spTree>
      <p:nvGrpSpPr>
        <p:cNvPr id="10" name="Shape 10"/>
        <p:cNvGrpSpPr/>
        <p:nvPr/>
      </p:nvGrpSpPr>
      <p:grpSpPr>
        <a:xfrm>
          <a:off x="0" y="0"/>
          <a:ext cx="0" cy="0"/>
          <a:chOff x="0" y="0"/>
          <a:chExt cx="0" cy="0"/>
        </a:xfrm>
      </p:grpSpPr>
      <p:pic>
        <p:nvPicPr>
          <p:cNvPr descr="W:\2013\University Communications\Assets\PowerPoint Templates\PPTtitleslidewinter1.jpg" id="11" name="Google Shape;11;p2"/>
          <p:cNvPicPr preferRelativeResize="0"/>
          <p:nvPr/>
        </p:nvPicPr>
        <p:blipFill rotWithShape="1">
          <a:blip r:embed="rId2">
            <a:alphaModFix/>
          </a:blip>
          <a:srcRect b="0" l="0" r="0" t="0"/>
          <a:stretch/>
        </p:blipFill>
        <p:spPr>
          <a:xfrm>
            <a:off x="1" y="0"/>
            <a:ext cx="9144000" cy="6858000"/>
          </a:xfrm>
          <a:prstGeom prst="rect">
            <a:avLst/>
          </a:prstGeom>
          <a:noFill/>
          <a:ln>
            <a:noFill/>
          </a:ln>
        </p:spPr>
      </p:pic>
      <p:pic>
        <p:nvPicPr>
          <p:cNvPr descr="C:\Users\spetty\Desktop\wsustacked.png" id="12" name="Google Shape;12;p2"/>
          <p:cNvPicPr preferRelativeResize="0"/>
          <p:nvPr/>
        </p:nvPicPr>
        <p:blipFill rotWithShape="1">
          <a:blip r:embed="rId3">
            <a:alphaModFix/>
          </a:blip>
          <a:srcRect b="0" l="0" r="0" t="0"/>
          <a:stretch/>
        </p:blipFill>
        <p:spPr>
          <a:xfrm>
            <a:off x="571500" y="490499"/>
            <a:ext cx="2400300" cy="1504950"/>
          </a:xfrm>
          <a:prstGeom prst="rect">
            <a:avLst/>
          </a:prstGeom>
          <a:noFill/>
          <a:ln>
            <a:noFill/>
          </a:ln>
        </p:spPr>
      </p:pic>
      <p:sp>
        <p:nvSpPr>
          <p:cNvPr id="13" name="Google Shape;13;p2"/>
          <p:cNvSpPr txBox="1"/>
          <p:nvPr>
            <p:ph type="ctrTitle"/>
          </p:nvPr>
        </p:nvSpPr>
        <p:spPr>
          <a:xfrm>
            <a:off x="3593322" y="509549"/>
            <a:ext cx="5093477" cy="1470025"/>
          </a:xfrm>
          <a:prstGeom prst="rect">
            <a:avLst/>
          </a:prstGeom>
          <a:noFill/>
          <a:ln>
            <a:noFill/>
          </a:ln>
        </p:spPr>
        <p:txBody>
          <a:bodyPr anchorCtr="0" anchor="ctr" bIns="45700" lIns="91425" spcFirstLastPara="1" rIns="91425" wrap="square" tIns="45700"/>
          <a:lstStyle>
            <a:lvl1pPr lvl="0" algn="ctr">
              <a:spcBef>
                <a:spcPts val="0"/>
              </a:spcBef>
              <a:spcAft>
                <a:spcPts val="0"/>
              </a:spcAft>
              <a:buClr>
                <a:srgbClr val="331642"/>
              </a:buClr>
              <a:buSzPts val="4400"/>
              <a:buFont typeface="Calibri"/>
              <a:buNone/>
              <a:defRPr>
                <a:solidFill>
                  <a:srgbClr val="33164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2" name="Shape 62"/>
        <p:cNvGrpSpPr/>
        <p:nvPr/>
      </p:nvGrpSpPr>
      <p:grpSpPr>
        <a:xfrm>
          <a:off x="0" y="0"/>
          <a:ext cx="0" cy="0"/>
          <a:chOff x="0" y="0"/>
          <a:chExt cx="0" cy="0"/>
        </a:xfrm>
      </p:grpSpPr>
      <p:sp>
        <p:nvSpPr>
          <p:cNvPr id="63" name="Google Shape;63;p11"/>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11"/>
          <p:cNvSpPr txBox="1"/>
          <p:nvPr>
            <p:ph idx="1" type="body"/>
          </p:nvPr>
        </p:nvSpPr>
        <p:spPr>
          <a:xfrm rot="5400000">
            <a:off x="2393641" y="-336242"/>
            <a:ext cx="4356717" cy="82296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228600" lvl="2" marL="1371600"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5" name="Google Shape;65;p11"/>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6" name="Google Shape;66;p11"/>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Google Shape;67;p11"/>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4799205" y="2104832"/>
            <a:ext cx="5717789" cy="20574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608206" y="123633"/>
            <a:ext cx="5717789" cy="60198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228600" lvl="2" marL="1371600"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1" name="Google Shape;71;p12"/>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12"/>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3" name="Google Shape;73;p12"/>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4" name="Shape 14"/>
        <p:cNvGrpSpPr/>
        <p:nvPr/>
      </p:nvGrpSpPr>
      <p:grpSpPr>
        <a:xfrm>
          <a:off x="0" y="0"/>
          <a:ext cx="0" cy="0"/>
          <a:chOff x="0" y="0"/>
          <a:chExt cx="0" cy="0"/>
        </a:xfrm>
      </p:grpSpPr>
      <p:sp>
        <p:nvSpPr>
          <p:cNvPr id="15" name="Google Shape;15;p3"/>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3"/>
          <p:cNvSpPr txBox="1"/>
          <p:nvPr>
            <p:ph idx="1" type="body"/>
          </p:nvPr>
        </p:nvSpPr>
        <p:spPr>
          <a:xfrm>
            <a:off x="457200" y="1946935"/>
            <a:ext cx="8229600" cy="4036616"/>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228600" lvl="2" marL="1371600"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7" name="Google Shape;17;p3"/>
          <p:cNvSpPr txBox="1"/>
          <p:nvPr>
            <p:ph idx="12" type="sldNum"/>
          </p:nvPr>
        </p:nvSpPr>
        <p:spPr>
          <a:xfrm>
            <a:off x="457200" y="6356350"/>
            <a:ext cx="4909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8" name="Shape 18"/>
        <p:cNvGrpSpPr/>
        <p:nvPr/>
      </p:nvGrpSpPr>
      <p:grpSpPr>
        <a:xfrm>
          <a:off x="0" y="0"/>
          <a:ext cx="0" cy="0"/>
          <a:chOff x="0" y="0"/>
          <a:chExt cx="0" cy="0"/>
        </a:xfrm>
      </p:grpSpPr>
      <p:sp>
        <p:nvSpPr>
          <p:cNvPr id="19" name="Google Shape;19;p4"/>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4"/>
          <p:cNvSpPr txBox="1"/>
          <p:nvPr>
            <p:ph idx="1" type="body"/>
          </p:nvPr>
        </p:nvSpPr>
        <p:spPr>
          <a:xfrm>
            <a:off x="457200" y="1832856"/>
            <a:ext cx="4038600" cy="4159571"/>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228600" lvl="2" marL="1371600"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1" name="Google Shape;21;p4"/>
          <p:cNvSpPr txBox="1"/>
          <p:nvPr>
            <p:ph idx="2" type="body"/>
          </p:nvPr>
        </p:nvSpPr>
        <p:spPr>
          <a:xfrm>
            <a:off x="4648200" y="1832856"/>
            <a:ext cx="4038600" cy="4159571"/>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228600" lvl="2" marL="1371600"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2" name="Google Shape;22;p4"/>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3" name="Google Shape;23;p4"/>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4" name="Google Shape;24;p4"/>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5" name="Shape 25"/>
        <p:cNvGrpSpPr/>
        <p:nvPr/>
      </p:nvGrpSpPr>
      <p:grpSpPr>
        <a:xfrm>
          <a:off x="0" y="0"/>
          <a:ext cx="0" cy="0"/>
          <a:chOff x="0" y="0"/>
          <a:chExt cx="0" cy="0"/>
        </a:xfrm>
      </p:grpSpPr>
      <p:sp>
        <p:nvSpPr>
          <p:cNvPr id="26" name="Google Shape;26;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lstStyle>
            <a:lvl1pPr indent="-228600" lvl="0" marL="457200" marR="0" rtl="0" algn="l">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28" name="Google Shape;28;p5"/>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9" name="Google Shape;29;p5"/>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0" name="Google Shape;30;p5"/>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1" name="Shape 31"/>
        <p:cNvGrpSpPr/>
        <p:nvPr/>
      </p:nvGrpSpPr>
      <p:grpSpPr>
        <a:xfrm>
          <a:off x="0" y="0"/>
          <a:ext cx="0" cy="0"/>
          <a:chOff x="0" y="0"/>
          <a:chExt cx="0" cy="0"/>
        </a:xfrm>
      </p:grpSpPr>
      <p:pic>
        <p:nvPicPr>
          <p:cNvPr descr="PPTtemplateUA.jpg" id="32" name="Google Shape;32;p6"/>
          <p:cNvPicPr preferRelativeResize="0"/>
          <p:nvPr/>
        </p:nvPicPr>
        <p:blipFill rotWithShape="1">
          <a:blip r:embed="rId2">
            <a:alphaModFix/>
          </a:blip>
          <a:srcRect b="0" l="0" r="0" t="0"/>
          <a:stretch/>
        </p:blipFill>
        <p:spPr>
          <a:xfrm>
            <a:off x="0" y="0"/>
            <a:ext cx="9144000" cy="6858000"/>
          </a:xfrm>
          <a:prstGeom prst="rect">
            <a:avLst/>
          </a:prstGeom>
          <a:noFill/>
          <a:ln>
            <a:noFill/>
          </a:ln>
        </p:spPr>
      </p:pic>
      <p:sp>
        <p:nvSpPr>
          <p:cNvPr id="33" name="Google Shape;33;p6"/>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lstStyle>
            <a:lvl1pPr lvl="0" algn="ctr">
              <a:spcBef>
                <a:spcPts val="0"/>
              </a:spcBef>
              <a:spcAft>
                <a:spcPts val="0"/>
              </a:spcAft>
              <a:buClr>
                <a:srgbClr val="331642"/>
              </a:buClr>
              <a:buSzPts val="4400"/>
              <a:buFont typeface="Calibri"/>
              <a:buNone/>
              <a:defRPr>
                <a:solidFill>
                  <a:srgbClr val="33164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457200" y="1832855"/>
            <a:ext cx="4040188" cy="430799"/>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35" name="Google Shape;35;p6"/>
          <p:cNvSpPr txBox="1"/>
          <p:nvPr>
            <p:ph idx="2" type="body"/>
          </p:nvPr>
        </p:nvSpPr>
        <p:spPr>
          <a:xfrm>
            <a:off x="457200" y="2263655"/>
            <a:ext cx="4040188" cy="3728772"/>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36" name="Google Shape;36;p6"/>
          <p:cNvSpPr txBox="1"/>
          <p:nvPr>
            <p:ph idx="3" type="body"/>
          </p:nvPr>
        </p:nvSpPr>
        <p:spPr>
          <a:xfrm>
            <a:off x="4645025" y="1832855"/>
            <a:ext cx="4041775" cy="430799"/>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37" name="Google Shape;37;p6"/>
          <p:cNvSpPr txBox="1"/>
          <p:nvPr>
            <p:ph idx="4" type="body"/>
          </p:nvPr>
        </p:nvSpPr>
        <p:spPr>
          <a:xfrm>
            <a:off x="4645025" y="2263655"/>
            <a:ext cx="4041775" cy="3728772"/>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38" name="Google Shape;38;p6"/>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9" name="Shape 39"/>
        <p:cNvGrpSpPr/>
        <p:nvPr/>
      </p:nvGrpSpPr>
      <p:grpSpPr>
        <a:xfrm>
          <a:off x="0" y="0"/>
          <a:ext cx="0" cy="0"/>
          <a:chOff x="0" y="0"/>
          <a:chExt cx="0" cy="0"/>
        </a:xfrm>
      </p:grpSpPr>
      <p:sp>
        <p:nvSpPr>
          <p:cNvPr id="40" name="Google Shape;40;p7"/>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7"/>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2" name="Google Shape;42;p7"/>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3" name="Google Shape;43;p7"/>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4" name="Shape 44"/>
        <p:cNvGrpSpPr/>
        <p:nvPr/>
      </p:nvGrpSpPr>
      <p:grpSpPr>
        <a:xfrm>
          <a:off x="0" y="0"/>
          <a:ext cx="0" cy="0"/>
          <a:chOff x="0" y="0"/>
          <a:chExt cx="0" cy="0"/>
        </a:xfrm>
      </p:grpSpPr>
      <p:sp>
        <p:nvSpPr>
          <p:cNvPr id="45" name="Google Shape;45;p8"/>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6" name="Google Shape;46;p8"/>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Google Shape;47;p8"/>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48" name="Shape 48"/>
        <p:cNvGrpSpPr/>
        <p:nvPr/>
      </p:nvGrpSpPr>
      <p:grpSpPr>
        <a:xfrm>
          <a:off x="0" y="0"/>
          <a:ext cx="0" cy="0"/>
          <a:chOff x="0" y="0"/>
          <a:chExt cx="0" cy="0"/>
        </a:xfrm>
      </p:grpSpPr>
      <p:sp>
        <p:nvSpPr>
          <p:cNvPr id="49" name="Google Shape;4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9"/>
          <p:cNvSpPr txBox="1"/>
          <p:nvPr>
            <p:ph idx="1" type="body"/>
          </p:nvPr>
        </p:nvSpPr>
        <p:spPr>
          <a:xfrm>
            <a:off x="3575050" y="273051"/>
            <a:ext cx="5111750" cy="5692744"/>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228600" lvl="2" marL="1371600"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1" name="Google Shape;51;p9"/>
          <p:cNvSpPr txBox="1"/>
          <p:nvPr>
            <p:ph idx="2" type="body"/>
          </p:nvPr>
        </p:nvSpPr>
        <p:spPr>
          <a:xfrm>
            <a:off x="457200" y="1435101"/>
            <a:ext cx="3008313" cy="4530694"/>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52" name="Google Shape;52;p9"/>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9"/>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9"/>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55" name="Shape 55"/>
        <p:cNvGrpSpPr/>
        <p:nvPr/>
      </p:nvGrpSpPr>
      <p:grpSpPr>
        <a:xfrm>
          <a:off x="0" y="0"/>
          <a:ext cx="0" cy="0"/>
          <a:chOff x="0" y="0"/>
          <a:chExt cx="0" cy="0"/>
        </a:xfrm>
      </p:grpSpPr>
      <p:sp>
        <p:nvSpPr>
          <p:cNvPr id="56" name="Google Shape;5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58" name="Google Shape;58;p10"/>
          <p:cNvSpPr txBox="1"/>
          <p:nvPr>
            <p:ph idx="1" type="body"/>
          </p:nvPr>
        </p:nvSpPr>
        <p:spPr>
          <a:xfrm>
            <a:off x="1792288" y="5367338"/>
            <a:ext cx="5486400" cy="616212"/>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59" name="Google Shape;59;p10"/>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10"/>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1" name="Google Shape;61;p10"/>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9.jp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1.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pic>
        <p:nvPicPr>
          <p:cNvPr descr="W:\2013\University Communications\Assets\PowerPoint Templates\WSU PPT footer.jpg" id="6" name="Google Shape;6;p1"/>
          <p:cNvPicPr preferRelativeResize="0"/>
          <p:nvPr/>
        </p:nvPicPr>
        <p:blipFill rotWithShape="1">
          <a:blip r:embed="rId1">
            <a:alphaModFix/>
          </a:blip>
          <a:srcRect b="0" l="0" r="0" t="0"/>
          <a:stretch/>
        </p:blipFill>
        <p:spPr>
          <a:xfrm>
            <a:off x="714" y="12107"/>
            <a:ext cx="9142571" cy="6857767"/>
          </a:xfrm>
          <a:prstGeom prst="rect">
            <a:avLst/>
          </a:prstGeom>
          <a:noFill/>
          <a:ln>
            <a:noFill/>
          </a:ln>
        </p:spPr>
      </p:pic>
      <p:pic>
        <p:nvPicPr>
          <p:cNvPr descr="C:\Users\spetty\Desktop\WSU_InstSig_horiz1.png" id="7" name="Google Shape;7;p1"/>
          <p:cNvPicPr preferRelativeResize="0"/>
          <p:nvPr/>
        </p:nvPicPr>
        <p:blipFill rotWithShape="1">
          <a:blip r:embed="rId2">
            <a:alphaModFix/>
          </a:blip>
          <a:srcRect b="0" l="0" r="0" t="0"/>
          <a:stretch/>
        </p:blipFill>
        <p:spPr>
          <a:xfrm>
            <a:off x="5422961" y="6191887"/>
            <a:ext cx="3429000" cy="447675"/>
          </a:xfrm>
          <a:prstGeom prst="rect">
            <a:avLst/>
          </a:prstGeom>
          <a:noFill/>
          <a:ln>
            <a:noFill/>
          </a:ln>
        </p:spPr>
      </p:pic>
      <p:sp>
        <p:nvSpPr>
          <p:cNvPr id="8" name="Google Shape;8;p1"/>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
          <p:cNvSpPr txBox="1"/>
          <p:nvPr>
            <p:ph idx="12" type="sldNum"/>
          </p:nvPr>
        </p:nvSpPr>
        <p:spPr>
          <a:xfrm>
            <a:off x="457201" y="6356350"/>
            <a:ext cx="435431"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jpg"/><Relationship Id="rId4" Type="http://schemas.openxmlformats.org/officeDocument/2006/relationships/image" Target="../media/image1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7.jpg"/><Relationship Id="rId4" Type="http://schemas.openxmlformats.org/officeDocument/2006/relationships/image" Target="../media/image10.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3.jpg"/><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9.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0.png"/><Relationship Id="rId4" Type="http://schemas.openxmlformats.org/officeDocument/2006/relationships/image" Target="../media/image11.png"/><Relationship Id="rId5"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youtube.com/watch?v=aeCjwm7R6m4" TargetMode="External"/><Relationship Id="rId4" Type="http://schemas.openxmlformats.org/officeDocument/2006/relationships/image" Target="../media/image1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3"/>
          <p:cNvSpPr txBox="1"/>
          <p:nvPr>
            <p:ph type="ctrTitle"/>
          </p:nvPr>
        </p:nvSpPr>
        <p:spPr>
          <a:xfrm>
            <a:off x="3593322" y="509549"/>
            <a:ext cx="5093477"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31642"/>
              </a:buClr>
              <a:buSzPts val="4400"/>
              <a:buFont typeface="Calibri"/>
              <a:buNone/>
            </a:pPr>
            <a:r>
              <a:rPr lang="en-US"/>
              <a:t>Club Leadership Training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pic>
        <p:nvPicPr>
          <p:cNvPr id="133" name="Google Shape;133;p22"/>
          <p:cNvPicPr preferRelativeResize="0"/>
          <p:nvPr/>
        </p:nvPicPr>
        <p:blipFill>
          <a:blip r:embed="rId3">
            <a:alphaModFix/>
          </a:blip>
          <a:stretch>
            <a:fillRect/>
          </a:stretch>
        </p:blipFill>
        <p:spPr>
          <a:xfrm>
            <a:off x="702250" y="758376"/>
            <a:ext cx="7895251" cy="42322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pic>
        <p:nvPicPr>
          <p:cNvPr id="138" name="Google Shape;138;p23"/>
          <p:cNvPicPr preferRelativeResize="0"/>
          <p:nvPr/>
        </p:nvPicPr>
        <p:blipFill>
          <a:blip r:embed="rId3">
            <a:alphaModFix/>
          </a:blip>
          <a:stretch>
            <a:fillRect/>
          </a:stretch>
        </p:blipFill>
        <p:spPr>
          <a:xfrm>
            <a:off x="2723763" y="199925"/>
            <a:ext cx="3696475" cy="566202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4"/>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Policy Change</a:t>
            </a:r>
            <a:endParaRPr/>
          </a:p>
        </p:txBody>
      </p:sp>
      <p:sp>
        <p:nvSpPr>
          <p:cNvPr id="144" name="Google Shape;144;p24"/>
          <p:cNvSpPr txBox="1"/>
          <p:nvPr>
            <p:ph idx="1" type="body"/>
          </p:nvPr>
        </p:nvSpPr>
        <p:spPr>
          <a:xfrm>
            <a:off x="457200" y="1946935"/>
            <a:ext cx="8229600" cy="4036616"/>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Donations towards a players dues cannot be done for tax write-off (gifts)</a:t>
            </a:r>
            <a:endParaRPr/>
          </a:p>
          <a:p>
            <a:pPr indent="-342900" lvl="0" marL="342900" rtl="0" algn="l">
              <a:spcBef>
                <a:spcPts val="640"/>
              </a:spcBef>
              <a:spcAft>
                <a:spcPts val="0"/>
              </a:spcAft>
              <a:buClr>
                <a:schemeClr val="dk1"/>
              </a:buClr>
              <a:buSzPts val="3200"/>
              <a:buChar char="•"/>
            </a:pPr>
            <a:r>
              <a:rPr lang="en-US"/>
              <a:t>If they request nothing in return for their donation, then </a:t>
            </a:r>
            <a:r>
              <a:rPr lang="en-US"/>
              <a:t>it's</a:t>
            </a:r>
            <a:r>
              <a:rPr lang="en-US"/>
              <a:t> okay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5"/>
          <p:cNvSpPr txBox="1"/>
          <p:nvPr>
            <p:ph type="title"/>
          </p:nvPr>
        </p:nvSpPr>
        <p:spPr>
          <a:xfrm>
            <a:off x="457201" y="2362213"/>
            <a:ext cx="8229600" cy="15582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sz="4800"/>
              <a:t>Purchasing (Receipts)</a:t>
            </a:r>
            <a:endParaRPr sz="4800"/>
          </a:p>
          <a:p>
            <a:pPr indent="0" lvl="0" marL="0" rtl="0" algn="ctr">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6"/>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Purchasing</a:t>
            </a:r>
            <a:endParaRPr/>
          </a:p>
        </p:txBody>
      </p:sp>
      <p:sp>
        <p:nvSpPr>
          <p:cNvPr id="155" name="Google Shape;155;p26"/>
          <p:cNvSpPr txBox="1"/>
          <p:nvPr>
            <p:ph idx="1" type="body"/>
          </p:nvPr>
        </p:nvSpPr>
        <p:spPr>
          <a:xfrm>
            <a:off x="457200" y="1588135"/>
            <a:ext cx="8229600" cy="40365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What receipts do we need?</a:t>
            </a:r>
            <a:endParaRPr/>
          </a:p>
          <a:p>
            <a:pPr indent="-285750" lvl="1" marL="742950" rtl="0" algn="l">
              <a:spcBef>
                <a:spcPts val="560"/>
              </a:spcBef>
              <a:spcAft>
                <a:spcPts val="0"/>
              </a:spcAft>
              <a:buClr>
                <a:schemeClr val="dk1"/>
              </a:buClr>
              <a:buSzPts val="2800"/>
              <a:buChar char="–"/>
            </a:pPr>
            <a:r>
              <a:rPr b="1" lang="en-US" u="sng"/>
              <a:t>All of them</a:t>
            </a:r>
            <a:endParaRPr u="sng"/>
          </a:p>
          <a:p>
            <a:pPr indent="-342900" lvl="0" marL="342900" rtl="0" algn="l">
              <a:spcBef>
                <a:spcPts val="640"/>
              </a:spcBef>
              <a:spcAft>
                <a:spcPts val="0"/>
              </a:spcAft>
              <a:buClr>
                <a:schemeClr val="dk1"/>
              </a:buClr>
              <a:buSzPts val="3200"/>
              <a:buChar char="•"/>
            </a:pPr>
            <a:r>
              <a:rPr lang="en-US"/>
              <a:t>Is just the total amount on the receipt good?</a:t>
            </a:r>
            <a:endParaRPr/>
          </a:p>
          <a:p>
            <a:pPr indent="-285750" lvl="1" marL="742950" rtl="0" algn="ctr">
              <a:spcBef>
                <a:spcPts val="560"/>
              </a:spcBef>
              <a:spcAft>
                <a:spcPts val="0"/>
              </a:spcAft>
              <a:buClr>
                <a:schemeClr val="dk1"/>
              </a:buClr>
              <a:buSzPts val="2800"/>
              <a:buChar char="–"/>
            </a:pPr>
            <a:r>
              <a:rPr b="1" lang="en-US"/>
              <a:t>No, we need the </a:t>
            </a:r>
            <a:r>
              <a:rPr b="1" lang="en-US"/>
              <a:t>receipts to be: </a:t>
            </a:r>
            <a:endParaRPr b="1"/>
          </a:p>
          <a:p>
            <a:pPr indent="0" lvl="0" marL="742950" rtl="0" algn="ctr">
              <a:spcBef>
                <a:spcPts val="560"/>
              </a:spcBef>
              <a:spcAft>
                <a:spcPts val="0"/>
              </a:spcAft>
              <a:buNone/>
            </a:pPr>
            <a:r>
              <a:rPr b="1" lang="en-US" u="sng"/>
              <a:t>Tax-Exempt</a:t>
            </a:r>
            <a:r>
              <a:rPr b="1" lang="en-US"/>
              <a:t> </a:t>
            </a:r>
            <a:endParaRPr b="1"/>
          </a:p>
          <a:p>
            <a:pPr indent="0" lvl="0" marL="742950" rtl="0" algn="ctr">
              <a:spcBef>
                <a:spcPts val="560"/>
              </a:spcBef>
              <a:spcAft>
                <a:spcPts val="0"/>
              </a:spcAft>
              <a:buNone/>
            </a:pPr>
            <a:r>
              <a:rPr b="1" lang="en-US"/>
              <a:t>AND </a:t>
            </a:r>
            <a:endParaRPr b="1"/>
          </a:p>
          <a:p>
            <a:pPr indent="0" lvl="0" marL="742950" rtl="0" algn="ctr">
              <a:spcBef>
                <a:spcPts val="560"/>
              </a:spcBef>
              <a:spcAft>
                <a:spcPts val="0"/>
              </a:spcAft>
              <a:buNone/>
            </a:pPr>
            <a:r>
              <a:rPr b="1" lang="en-US" u="sng"/>
              <a:t>Itemized</a:t>
            </a:r>
            <a:r>
              <a:rPr b="1" lang="en-US"/>
              <a:t> </a:t>
            </a:r>
            <a:endParaRPr b="1"/>
          </a:p>
          <a:p>
            <a:pPr indent="-285750" lvl="1" marL="742950" rtl="0" algn="ctr">
              <a:spcBef>
                <a:spcPts val="560"/>
              </a:spcBef>
              <a:spcAft>
                <a:spcPts val="0"/>
              </a:spcAft>
              <a:buClr>
                <a:schemeClr val="dk1"/>
              </a:buClr>
              <a:buSzPts val="2800"/>
              <a:buChar char="–"/>
            </a:pPr>
            <a:r>
              <a:rPr b="1" lang="en-US"/>
              <a:t>showing </a:t>
            </a:r>
            <a:r>
              <a:rPr b="1" i="1" lang="en-US"/>
              <a:t>everything</a:t>
            </a:r>
            <a:r>
              <a:rPr b="1" lang="en-US"/>
              <a:t> that was purchased</a:t>
            </a:r>
            <a:endParaRPr b="1"/>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pic>
        <p:nvPicPr>
          <p:cNvPr id="160" name="Google Shape;160;p27"/>
          <p:cNvPicPr preferRelativeResize="0"/>
          <p:nvPr/>
        </p:nvPicPr>
        <p:blipFill>
          <a:blip r:embed="rId3">
            <a:alphaModFix/>
          </a:blip>
          <a:stretch>
            <a:fillRect/>
          </a:stretch>
        </p:blipFill>
        <p:spPr>
          <a:xfrm>
            <a:off x="1854350" y="862200"/>
            <a:ext cx="6619875" cy="4486275"/>
          </a:xfrm>
          <a:prstGeom prst="rect">
            <a:avLst/>
          </a:prstGeom>
          <a:noFill/>
          <a:ln>
            <a:noFill/>
          </a:ln>
        </p:spPr>
      </p:pic>
      <p:pic>
        <p:nvPicPr>
          <p:cNvPr id="161" name="Google Shape;161;p27"/>
          <p:cNvPicPr preferRelativeResize="0"/>
          <p:nvPr/>
        </p:nvPicPr>
        <p:blipFill>
          <a:blip r:embed="rId4">
            <a:alphaModFix/>
          </a:blip>
          <a:stretch>
            <a:fillRect/>
          </a:stretch>
        </p:blipFill>
        <p:spPr>
          <a:xfrm>
            <a:off x="148344" y="159344"/>
            <a:ext cx="1791100" cy="1526950"/>
          </a:xfrm>
          <a:prstGeom prst="rect">
            <a:avLst/>
          </a:prstGeom>
          <a:noFill/>
          <a:ln>
            <a:noFill/>
          </a:ln>
        </p:spPr>
      </p:pic>
      <p:sp>
        <p:nvSpPr>
          <p:cNvPr id="162" name="Google Shape;162;p27"/>
          <p:cNvSpPr/>
          <p:nvPr/>
        </p:nvSpPr>
        <p:spPr>
          <a:xfrm>
            <a:off x="6890675" y="2841175"/>
            <a:ext cx="277500" cy="195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pic>
        <p:nvPicPr>
          <p:cNvPr id="167" name="Google Shape;167;p28"/>
          <p:cNvPicPr preferRelativeResize="0"/>
          <p:nvPr/>
        </p:nvPicPr>
        <p:blipFill>
          <a:blip r:embed="rId3">
            <a:alphaModFix/>
          </a:blip>
          <a:stretch>
            <a:fillRect/>
          </a:stretch>
        </p:blipFill>
        <p:spPr>
          <a:xfrm>
            <a:off x="3955525" y="594160"/>
            <a:ext cx="2452600" cy="4767325"/>
          </a:xfrm>
          <a:prstGeom prst="rect">
            <a:avLst/>
          </a:prstGeom>
          <a:noFill/>
          <a:ln>
            <a:noFill/>
          </a:ln>
        </p:spPr>
      </p:pic>
      <p:pic>
        <p:nvPicPr>
          <p:cNvPr id="168" name="Google Shape;168;p28"/>
          <p:cNvPicPr preferRelativeResize="0"/>
          <p:nvPr/>
        </p:nvPicPr>
        <p:blipFill>
          <a:blip r:embed="rId4">
            <a:alphaModFix/>
          </a:blip>
          <a:stretch>
            <a:fillRect/>
          </a:stretch>
        </p:blipFill>
        <p:spPr>
          <a:xfrm>
            <a:off x="0" y="40000"/>
            <a:ext cx="1872400" cy="1437825"/>
          </a:xfrm>
          <a:prstGeom prst="rect">
            <a:avLst/>
          </a:prstGeom>
          <a:noFill/>
          <a:ln>
            <a:noFill/>
          </a:ln>
        </p:spPr>
      </p:pic>
      <p:sp>
        <p:nvSpPr>
          <p:cNvPr id="169" name="Google Shape;169;p28"/>
          <p:cNvSpPr txBox="1"/>
          <p:nvPr/>
        </p:nvSpPr>
        <p:spPr>
          <a:xfrm>
            <a:off x="0" y="1477825"/>
            <a:ext cx="3000000" cy="3000000"/>
          </a:xfrm>
          <a:prstGeom prst="rect">
            <a:avLst/>
          </a:prstGeom>
          <a:noFill/>
          <a:ln>
            <a:noFill/>
          </a:ln>
        </p:spPr>
        <p:txBody>
          <a:bodyPr anchorCtr="0" anchor="ctr" bIns="91425" lIns="91425" spcFirstLastPara="1" rIns="91425" wrap="square" tIns="91425">
            <a:noAutofit/>
          </a:bodyPr>
          <a:lstStyle/>
          <a:p>
            <a:pPr indent="0" lvl="0" marL="742950" rtl="0" algn="ctr">
              <a:spcBef>
                <a:spcPts val="560"/>
              </a:spcBef>
              <a:spcAft>
                <a:spcPts val="0"/>
              </a:spcAft>
              <a:buNone/>
            </a:pPr>
            <a:r>
              <a:rPr b="1" lang="en-US" sz="3200" u="sng">
                <a:solidFill>
                  <a:schemeClr val="dk1"/>
                </a:solidFill>
                <a:latin typeface="Calibri"/>
                <a:ea typeface="Calibri"/>
                <a:cs typeface="Calibri"/>
                <a:sym typeface="Calibri"/>
              </a:rPr>
              <a:t>Tax-Exempt</a:t>
            </a:r>
            <a:r>
              <a:rPr b="1" lang="en-US" sz="3200">
                <a:solidFill>
                  <a:schemeClr val="dk1"/>
                </a:solidFill>
                <a:latin typeface="Calibri"/>
                <a:ea typeface="Calibri"/>
                <a:cs typeface="Calibri"/>
                <a:sym typeface="Calibri"/>
              </a:rPr>
              <a:t> </a:t>
            </a:r>
            <a:endParaRPr b="1" sz="3200">
              <a:solidFill>
                <a:schemeClr val="dk1"/>
              </a:solidFill>
              <a:latin typeface="Calibri"/>
              <a:ea typeface="Calibri"/>
              <a:cs typeface="Calibri"/>
              <a:sym typeface="Calibri"/>
            </a:endParaRPr>
          </a:p>
          <a:p>
            <a:pPr indent="0" lvl="0" marL="742950" rtl="0" algn="ctr">
              <a:spcBef>
                <a:spcPts val="560"/>
              </a:spcBef>
              <a:spcAft>
                <a:spcPts val="0"/>
              </a:spcAft>
              <a:buNone/>
            </a:pPr>
            <a:r>
              <a:rPr b="1" lang="en-US" sz="3200">
                <a:solidFill>
                  <a:schemeClr val="dk1"/>
                </a:solidFill>
                <a:latin typeface="Calibri"/>
                <a:ea typeface="Calibri"/>
                <a:cs typeface="Calibri"/>
                <a:sym typeface="Calibri"/>
              </a:rPr>
              <a:t>AND </a:t>
            </a:r>
            <a:endParaRPr b="1" sz="3200">
              <a:solidFill>
                <a:schemeClr val="dk1"/>
              </a:solidFill>
              <a:latin typeface="Calibri"/>
              <a:ea typeface="Calibri"/>
              <a:cs typeface="Calibri"/>
              <a:sym typeface="Calibri"/>
            </a:endParaRPr>
          </a:p>
          <a:p>
            <a:pPr indent="0" lvl="0" marL="742950" rtl="0" algn="ctr">
              <a:spcBef>
                <a:spcPts val="560"/>
              </a:spcBef>
              <a:spcAft>
                <a:spcPts val="0"/>
              </a:spcAft>
              <a:buNone/>
            </a:pPr>
            <a:r>
              <a:rPr b="1" lang="en-US" sz="3200" u="sng">
                <a:solidFill>
                  <a:schemeClr val="dk1"/>
                </a:solidFill>
                <a:latin typeface="Calibri"/>
                <a:ea typeface="Calibri"/>
                <a:cs typeface="Calibri"/>
                <a:sym typeface="Calibri"/>
              </a:rPr>
              <a:t>Itemized</a:t>
            </a:r>
            <a:r>
              <a:rPr b="1" lang="en-US" sz="3200">
                <a:solidFill>
                  <a:schemeClr val="dk1"/>
                </a:solidFill>
                <a:latin typeface="Calibri"/>
                <a:ea typeface="Calibri"/>
                <a:cs typeface="Calibri"/>
                <a:sym typeface="Calibri"/>
              </a:rPr>
              <a:t>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9"/>
          <p:cNvSpPr txBox="1"/>
          <p:nvPr>
            <p:ph type="title"/>
          </p:nvPr>
        </p:nvSpPr>
        <p:spPr>
          <a:xfrm>
            <a:off x="457201" y="2362213"/>
            <a:ext cx="8229600" cy="15582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sz="4800"/>
              <a:t>Club Volunteers</a:t>
            </a:r>
            <a:endParaRPr sz="4800"/>
          </a:p>
          <a:p>
            <a:pPr indent="0" lvl="0" marL="0" rtl="0" algn="ctr">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30"/>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Club Volunteers</a:t>
            </a:r>
            <a:endParaRPr/>
          </a:p>
        </p:txBody>
      </p:sp>
      <p:sp>
        <p:nvSpPr>
          <p:cNvPr id="180" name="Google Shape;180;p30"/>
          <p:cNvSpPr txBox="1"/>
          <p:nvPr>
            <p:ph idx="1" type="body"/>
          </p:nvPr>
        </p:nvSpPr>
        <p:spPr>
          <a:xfrm>
            <a:off x="368700" y="1589525"/>
            <a:ext cx="8406600" cy="4264200"/>
          </a:xfrm>
          <a:prstGeom prst="rect">
            <a:avLst/>
          </a:prstGeom>
          <a:noFill/>
          <a:ln>
            <a:noFill/>
          </a:ln>
        </p:spPr>
        <p:txBody>
          <a:bodyPr anchorCtr="0" anchor="t" bIns="45700" lIns="91425" spcFirstLastPara="1" rIns="91425" wrap="square" tIns="45700">
            <a:noAutofit/>
          </a:bodyPr>
          <a:lstStyle/>
          <a:p>
            <a:pPr indent="0" lvl="0" marL="342900" rtl="0" algn="ctr">
              <a:spcBef>
                <a:spcPts val="0"/>
              </a:spcBef>
              <a:spcAft>
                <a:spcPts val="0"/>
              </a:spcAft>
              <a:buNone/>
            </a:pPr>
            <a:r>
              <a:rPr lang="en-US" sz="3000"/>
              <a:t>Must be approved BEFORE helping with the club!!</a:t>
            </a:r>
            <a:endParaRPr sz="3000"/>
          </a:p>
          <a:p>
            <a:pPr indent="0" lvl="0" marL="342900" rtl="0" algn="l">
              <a:spcBef>
                <a:spcPts val="560"/>
              </a:spcBef>
              <a:spcAft>
                <a:spcPts val="0"/>
              </a:spcAft>
              <a:buNone/>
            </a:pPr>
            <a:r>
              <a:t/>
            </a:r>
            <a:endParaRPr sz="1800"/>
          </a:p>
          <a:p>
            <a:pPr indent="0" lvl="0" marL="342900" rtl="0" algn="l">
              <a:spcBef>
                <a:spcPts val="560"/>
              </a:spcBef>
              <a:spcAft>
                <a:spcPts val="0"/>
              </a:spcAft>
              <a:buNone/>
            </a:pPr>
            <a:r>
              <a:rPr lang="en-US" sz="2400"/>
              <a:t>Volunteer Requirements:</a:t>
            </a:r>
            <a:endParaRPr sz="2400"/>
          </a:p>
          <a:p>
            <a:pPr indent="-381000" lvl="0" marL="457200" rtl="0" algn="l">
              <a:spcBef>
                <a:spcPts val="560"/>
              </a:spcBef>
              <a:spcAft>
                <a:spcPts val="0"/>
              </a:spcAft>
              <a:buSzPts val="2400"/>
              <a:buChar char="❏"/>
            </a:pPr>
            <a:r>
              <a:rPr lang="en-US" sz="2400"/>
              <a:t>Completes membership/consent paperwork</a:t>
            </a:r>
            <a:endParaRPr sz="2400"/>
          </a:p>
          <a:p>
            <a:pPr indent="-381000" lvl="0" marL="457200" rtl="0" algn="l">
              <a:spcBef>
                <a:spcPts val="0"/>
              </a:spcBef>
              <a:spcAft>
                <a:spcPts val="0"/>
              </a:spcAft>
              <a:buSzPts val="2400"/>
              <a:buChar char="❏"/>
            </a:pPr>
            <a:r>
              <a:rPr lang="en-US" sz="2400"/>
              <a:t>Complete o</a:t>
            </a:r>
            <a:r>
              <a:rPr lang="en-US" sz="2400"/>
              <a:t>nline volunteer application (this starts the process)</a:t>
            </a:r>
            <a:endParaRPr sz="2400"/>
          </a:p>
          <a:p>
            <a:pPr indent="-381000" lvl="0" marL="457200" rtl="0" algn="l">
              <a:spcBef>
                <a:spcPts val="0"/>
              </a:spcBef>
              <a:spcAft>
                <a:spcPts val="0"/>
              </a:spcAft>
              <a:buSzPts val="2400"/>
              <a:buChar char="❏"/>
            </a:pPr>
            <a:r>
              <a:rPr lang="en-US" sz="2400"/>
              <a:t>Completes background check on campus</a:t>
            </a:r>
            <a:endParaRPr sz="2400"/>
          </a:p>
          <a:p>
            <a:pPr indent="-381000" lvl="0" marL="457200" rtl="0" algn="l">
              <a:spcBef>
                <a:spcPts val="0"/>
              </a:spcBef>
              <a:spcAft>
                <a:spcPts val="0"/>
              </a:spcAft>
              <a:buSzPts val="2400"/>
              <a:buChar char="❏"/>
            </a:pPr>
            <a:r>
              <a:rPr lang="en-US" sz="2400"/>
              <a:t>Completes canvas training course</a:t>
            </a:r>
            <a:endParaRPr sz="2400"/>
          </a:p>
          <a:p>
            <a:pPr indent="0" lvl="0" marL="0" rtl="0" algn="l">
              <a:spcBef>
                <a:spcPts val="560"/>
              </a:spcBef>
              <a:spcAft>
                <a:spcPts val="0"/>
              </a:spcAft>
              <a:buNone/>
            </a:pPr>
            <a:br>
              <a:rPr lang="en-US" sz="1800"/>
            </a:br>
            <a:endParaRPr sz="18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pic>
        <p:nvPicPr>
          <p:cNvPr id="185" name="Google Shape;185;p31"/>
          <p:cNvPicPr preferRelativeResize="0"/>
          <p:nvPr/>
        </p:nvPicPr>
        <p:blipFill>
          <a:blip r:embed="rId3">
            <a:alphaModFix/>
          </a:blip>
          <a:stretch>
            <a:fillRect/>
          </a:stretch>
        </p:blipFill>
        <p:spPr>
          <a:xfrm>
            <a:off x="804313" y="693225"/>
            <a:ext cx="7535374" cy="5274749"/>
          </a:xfrm>
          <a:prstGeom prst="rect">
            <a:avLst/>
          </a:prstGeom>
          <a:noFill/>
          <a:ln>
            <a:noFill/>
          </a:ln>
        </p:spPr>
      </p:pic>
      <p:pic>
        <p:nvPicPr>
          <p:cNvPr id="186" name="Google Shape;186;p31"/>
          <p:cNvPicPr preferRelativeResize="0"/>
          <p:nvPr/>
        </p:nvPicPr>
        <p:blipFill>
          <a:blip r:embed="rId4">
            <a:alphaModFix/>
          </a:blip>
          <a:stretch>
            <a:fillRect/>
          </a:stretch>
        </p:blipFill>
        <p:spPr>
          <a:xfrm>
            <a:off x="3645038" y="107999"/>
            <a:ext cx="3613427" cy="5852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4"/>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Items to discuss	</a:t>
            </a:r>
            <a:endParaRPr/>
          </a:p>
        </p:txBody>
      </p:sp>
      <p:sp>
        <p:nvSpPr>
          <p:cNvPr id="84" name="Google Shape;84;p14"/>
          <p:cNvSpPr txBox="1"/>
          <p:nvPr>
            <p:ph idx="1" type="body"/>
          </p:nvPr>
        </p:nvSpPr>
        <p:spPr>
          <a:xfrm>
            <a:off x="457200" y="1946935"/>
            <a:ext cx="8229600" cy="4036616"/>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Entitlement</a:t>
            </a:r>
            <a:endParaRPr/>
          </a:p>
          <a:p>
            <a:pPr indent="-342900" lvl="0" marL="342900" rtl="0" algn="l">
              <a:spcBef>
                <a:spcPts val="640"/>
              </a:spcBef>
              <a:spcAft>
                <a:spcPts val="0"/>
              </a:spcAft>
              <a:buClr>
                <a:schemeClr val="dk1"/>
              </a:buClr>
              <a:buSzPts val="3200"/>
              <a:buChar char="•"/>
            </a:pPr>
            <a:r>
              <a:rPr lang="en-US"/>
              <a:t>Fundraising and matching SFA</a:t>
            </a:r>
            <a:endParaRPr/>
          </a:p>
          <a:p>
            <a:pPr indent="-342900" lvl="0" marL="342900" rtl="0" algn="l">
              <a:spcBef>
                <a:spcPts val="640"/>
              </a:spcBef>
              <a:spcAft>
                <a:spcPts val="0"/>
              </a:spcAft>
              <a:buClr>
                <a:schemeClr val="dk1"/>
              </a:buClr>
              <a:buSzPts val="3200"/>
              <a:buChar char="•"/>
            </a:pPr>
            <a:r>
              <a:rPr lang="en-US"/>
              <a:t>Donor clearance process</a:t>
            </a:r>
            <a:endParaRPr/>
          </a:p>
          <a:p>
            <a:pPr indent="-285750" lvl="1" marL="742950" rtl="0" algn="l">
              <a:spcBef>
                <a:spcPts val="560"/>
              </a:spcBef>
              <a:spcAft>
                <a:spcPts val="0"/>
              </a:spcAft>
              <a:buClr>
                <a:schemeClr val="dk1"/>
              </a:buClr>
              <a:buSzPts val="2800"/>
              <a:buChar char="–"/>
            </a:pPr>
            <a:r>
              <a:rPr lang="en-US"/>
              <a:t>Donations counting towards a players dues</a:t>
            </a:r>
            <a:endParaRPr/>
          </a:p>
          <a:p>
            <a:pPr indent="-342900" lvl="0" marL="342900" rtl="0" algn="l">
              <a:spcBef>
                <a:spcPts val="640"/>
              </a:spcBef>
              <a:spcAft>
                <a:spcPts val="0"/>
              </a:spcAft>
              <a:buClr>
                <a:schemeClr val="dk1"/>
              </a:buClr>
              <a:buSzPts val="3200"/>
              <a:buChar char="•"/>
            </a:pPr>
            <a:r>
              <a:rPr lang="en-US"/>
              <a:t>Receipts – itemized, bring them back</a:t>
            </a:r>
            <a:endParaRPr/>
          </a:p>
          <a:p>
            <a:pPr indent="-342900" lvl="0" marL="342900" rtl="0" algn="l">
              <a:spcBef>
                <a:spcPts val="640"/>
              </a:spcBef>
              <a:spcAft>
                <a:spcPts val="0"/>
              </a:spcAft>
              <a:buClr>
                <a:schemeClr val="dk1"/>
              </a:buClr>
              <a:buSzPts val="3200"/>
              <a:buChar char="•"/>
            </a:pPr>
            <a:r>
              <a:rPr lang="en-US"/>
              <a:t>Volunteer clearance process</a:t>
            </a:r>
            <a:endParaRPr/>
          </a:p>
          <a:p>
            <a:pPr indent="-342900" lvl="0" marL="342900" rtl="0" algn="l">
              <a:spcBef>
                <a:spcPts val="640"/>
              </a:spcBef>
              <a:spcAft>
                <a:spcPts val="0"/>
              </a:spcAft>
              <a:buClr>
                <a:schemeClr val="dk1"/>
              </a:buClr>
              <a:buSzPts val="3200"/>
              <a:buChar char="•"/>
            </a:pPr>
            <a:r>
              <a:rPr lang="en-US"/>
              <a:t>Activity waiver reallocation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pic>
        <p:nvPicPr>
          <p:cNvPr id="191" name="Google Shape;191;p32"/>
          <p:cNvPicPr preferRelativeResize="0"/>
          <p:nvPr/>
        </p:nvPicPr>
        <p:blipFill>
          <a:blip r:embed="rId3">
            <a:alphaModFix/>
          </a:blip>
          <a:stretch>
            <a:fillRect/>
          </a:stretch>
        </p:blipFill>
        <p:spPr>
          <a:xfrm>
            <a:off x="279475" y="627275"/>
            <a:ext cx="8585049" cy="45593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3"/>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Activity Waivers for Spring</a:t>
            </a:r>
            <a:endParaRPr/>
          </a:p>
        </p:txBody>
      </p:sp>
      <p:sp>
        <p:nvSpPr>
          <p:cNvPr id="197" name="Google Shape;197;p33"/>
          <p:cNvSpPr txBox="1"/>
          <p:nvPr>
            <p:ph idx="1" type="body"/>
          </p:nvPr>
        </p:nvSpPr>
        <p:spPr>
          <a:xfrm>
            <a:off x="457200" y="1946935"/>
            <a:ext cx="8229600" cy="4036616"/>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Any changes must be email to Morgan by 5pm December 12</a:t>
            </a:r>
            <a:r>
              <a:rPr baseline="30000" lang="en-US"/>
              <a:t>th</a:t>
            </a:r>
            <a:r>
              <a:rPr lang="en-US"/>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5"/>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Entitlement</a:t>
            </a:r>
            <a:endParaRPr/>
          </a:p>
        </p:txBody>
      </p:sp>
      <p:pic>
        <p:nvPicPr>
          <p:cNvPr id="90" name="Google Shape;90;p15"/>
          <p:cNvPicPr preferRelativeResize="0"/>
          <p:nvPr>
            <p:ph idx="1" type="body"/>
          </p:nvPr>
        </p:nvPicPr>
        <p:blipFill rotWithShape="1">
          <a:blip r:embed="rId3">
            <a:alphaModFix/>
          </a:blip>
          <a:srcRect b="0" l="0" r="0" t="0"/>
          <a:stretch/>
        </p:blipFill>
        <p:spPr>
          <a:xfrm rot="373262">
            <a:off x="535965" y="1387231"/>
            <a:ext cx="3447317" cy="4602346"/>
          </a:xfrm>
          <a:prstGeom prst="rect">
            <a:avLst/>
          </a:prstGeom>
          <a:noFill/>
          <a:ln>
            <a:noFill/>
          </a:ln>
        </p:spPr>
      </p:pic>
      <p:pic>
        <p:nvPicPr>
          <p:cNvPr id="91" name="Google Shape;91;p15"/>
          <p:cNvPicPr preferRelativeResize="0"/>
          <p:nvPr/>
        </p:nvPicPr>
        <p:blipFill rotWithShape="1">
          <a:blip r:embed="rId4">
            <a:alphaModFix/>
          </a:blip>
          <a:srcRect b="0" l="0" r="0" t="0"/>
          <a:stretch/>
        </p:blipFill>
        <p:spPr>
          <a:xfrm rot="1678302">
            <a:off x="5376496" y="2286001"/>
            <a:ext cx="2857500" cy="1600200"/>
          </a:xfrm>
          <a:prstGeom prst="rect">
            <a:avLst/>
          </a:prstGeom>
          <a:noFill/>
          <a:ln>
            <a:noFill/>
          </a:ln>
        </p:spPr>
      </p:pic>
      <p:sp>
        <p:nvSpPr>
          <p:cNvPr id="92" name="Google Shape;92;p15"/>
          <p:cNvSpPr/>
          <p:nvPr/>
        </p:nvSpPr>
        <p:spPr>
          <a:xfrm>
            <a:off x="6488723" y="3508131"/>
            <a:ext cx="290146" cy="246184"/>
          </a:xfrm>
          <a:prstGeom prst="rect">
            <a:avLst/>
          </a:prstGeom>
          <a:solidFill>
            <a:schemeClr val="lt1"/>
          </a:solidFill>
          <a:ln cap="flat" cmpd="sng" w="9525">
            <a:solidFill>
              <a:schemeClr val="lt1"/>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93" name="Google Shape;93;p15"/>
          <p:cNvPicPr preferRelativeResize="0"/>
          <p:nvPr/>
        </p:nvPicPr>
        <p:blipFill rotWithShape="1">
          <a:blip r:embed="rId5">
            <a:alphaModFix/>
          </a:blip>
          <a:srcRect b="0" l="0" r="0" t="0"/>
          <a:stretch/>
        </p:blipFill>
        <p:spPr>
          <a:xfrm>
            <a:off x="4096565" y="3754439"/>
            <a:ext cx="2143125" cy="21431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6"/>
          <p:cNvSpPr txBox="1"/>
          <p:nvPr>
            <p:ph type="title"/>
          </p:nvPr>
        </p:nvSpPr>
        <p:spPr>
          <a:xfrm>
            <a:off x="457201" y="274638"/>
            <a:ext cx="8229600" cy="15582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Morgan Fradley </a:t>
            </a:r>
            <a:endParaRPr/>
          </a:p>
          <a:p>
            <a:pPr indent="0" lvl="0" marL="0" rtl="0" algn="ctr">
              <a:spcBef>
                <a:spcPts val="0"/>
              </a:spcBef>
              <a:spcAft>
                <a:spcPts val="0"/>
              </a:spcAft>
              <a:buNone/>
            </a:pPr>
            <a:r>
              <a:rPr b="1" lang="en-US" sz="1400"/>
              <a:t>(</a:t>
            </a:r>
            <a:r>
              <a:rPr b="1" lang="en-US" sz="1400"/>
              <a:t>Competitive Sports Coordinator)</a:t>
            </a:r>
            <a:endParaRPr b="1" sz="1400"/>
          </a:p>
        </p:txBody>
      </p:sp>
      <p:pic>
        <p:nvPicPr>
          <p:cNvPr descr="This video is about 11.27.18 Club Leadership Meeting" id="99" name="Google Shape;99;p16" title="11.27.18 Club Leadership Meeting">
            <a:hlinkClick r:id="rId3"/>
          </p:cNvPr>
          <p:cNvPicPr preferRelativeResize="0"/>
          <p:nvPr/>
        </p:nvPicPr>
        <p:blipFill>
          <a:blip r:embed="rId4">
            <a:alphaModFix/>
          </a:blip>
          <a:stretch>
            <a:fillRect/>
          </a:stretch>
        </p:blipFill>
        <p:spPr>
          <a:xfrm>
            <a:off x="2362300" y="1832838"/>
            <a:ext cx="4572000" cy="3429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7"/>
          <p:cNvSpPr txBox="1"/>
          <p:nvPr>
            <p:ph type="title"/>
          </p:nvPr>
        </p:nvSpPr>
        <p:spPr>
          <a:xfrm>
            <a:off x="457201" y="2256188"/>
            <a:ext cx="8229600" cy="15582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Fundraising (SFA)</a:t>
            </a:r>
            <a:endParaRPr/>
          </a:p>
        </p:txBody>
      </p:sp>
      <p:sp>
        <p:nvSpPr>
          <p:cNvPr id="105" name="Google Shape;105;p17"/>
          <p:cNvSpPr txBox="1"/>
          <p:nvPr>
            <p:ph type="title"/>
          </p:nvPr>
        </p:nvSpPr>
        <p:spPr>
          <a:xfrm>
            <a:off x="7910700" y="5638825"/>
            <a:ext cx="1233300" cy="432000"/>
          </a:xfrm>
          <a:prstGeom prst="rect">
            <a:avLst/>
          </a:prstGeom>
        </p:spPr>
        <p:txBody>
          <a:bodyPr anchorCtr="0" anchor="t" bIns="45700" lIns="91425" spcFirstLastPara="1" rIns="91425" wrap="square" tIns="45700">
            <a:noAutofit/>
          </a:bodyPr>
          <a:lstStyle/>
          <a:p>
            <a:pPr indent="0" lvl="0" marL="457200" rtl="0" algn="l">
              <a:spcBef>
                <a:spcPts val="0"/>
              </a:spcBef>
              <a:spcAft>
                <a:spcPts val="0"/>
              </a:spcAft>
              <a:buNone/>
            </a:pPr>
            <a:r>
              <a:rPr lang="en-US" sz="1200"/>
              <a:t>-Tanner </a:t>
            </a:r>
            <a:endParaRPr sz="1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8"/>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Fundraising</a:t>
            </a:r>
            <a:endParaRPr/>
          </a:p>
        </p:txBody>
      </p:sp>
      <p:sp>
        <p:nvSpPr>
          <p:cNvPr id="111" name="Google Shape;111;p18"/>
          <p:cNvSpPr txBox="1"/>
          <p:nvPr>
            <p:ph idx="1" type="body"/>
          </p:nvPr>
        </p:nvSpPr>
        <p:spPr>
          <a:xfrm>
            <a:off x="533400" y="1552931"/>
            <a:ext cx="4038600" cy="41595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a:t>SFA Matching</a:t>
            </a:r>
            <a:endParaRPr/>
          </a:p>
          <a:p>
            <a:pPr indent="0" lvl="0" marL="342900" rtl="0" algn="l">
              <a:spcBef>
                <a:spcPts val="560"/>
              </a:spcBef>
              <a:spcAft>
                <a:spcPts val="0"/>
              </a:spcAft>
              <a:buNone/>
            </a:pPr>
            <a:r>
              <a:t/>
            </a:r>
            <a:endParaRPr/>
          </a:p>
          <a:p>
            <a:pPr indent="0" lvl="0" marL="342900" rtl="0" algn="l">
              <a:spcBef>
                <a:spcPts val="560"/>
              </a:spcBef>
              <a:spcAft>
                <a:spcPts val="0"/>
              </a:spcAft>
              <a:buNone/>
            </a:pPr>
            <a:r>
              <a:t/>
            </a:r>
            <a:endParaRPr/>
          </a:p>
          <a:p>
            <a:pPr indent="0" lvl="0" marL="342900" rtl="0" algn="l">
              <a:spcBef>
                <a:spcPts val="560"/>
              </a:spcBef>
              <a:spcAft>
                <a:spcPts val="0"/>
              </a:spcAft>
              <a:buNone/>
            </a:pPr>
            <a:r>
              <a:t/>
            </a:r>
            <a:endParaRPr/>
          </a:p>
          <a:p>
            <a:pPr indent="-342900" lvl="0" marL="342900" rtl="0" algn="l">
              <a:spcBef>
                <a:spcPts val="560"/>
              </a:spcBef>
              <a:spcAft>
                <a:spcPts val="0"/>
              </a:spcAft>
              <a:buClr>
                <a:schemeClr val="dk1"/>
              </a:buClr>
              <a:buSzPts val="2800"/>
              <a:buChar char="•"/>
            </a:pPr>
            <a:r>
              <a:rPr lang="en-US"/>
              <a:t>Methods</a:t>
            </a:r>
            <a:endParaRPr/>
          </a:p>
          <a:p>
            <a:pPr indent="-285750" lvl="1" marL="742950" rtl="0" algn="l">
              <a:spcBef>
                <a:spcPts val="480"/>
              </a:spcBef>
              <a:spcAft>
                <a:spcPts val="0"/>
              </a:spcAft>
              <a:buClr>
                <a:schemeClr val="dk1"/>
              </a:buClr>
              <a:buSzPts val="2400"/>
              <a:buChar char="–"/>
            </a:pPr>
            <a:r>
              <a:rPr lang="en-US"/>
              <a:t>Dues</a:t>
            </a:r>
            <a:endParaRPr/>
          </a:p>
          <a:p>
            <a:pPr indent="-285750" lvl="1" marL="742950" rtl="0" algn="l">
              <a:spcBef>
                <a:spcPts val="480"/>
              </a:spcBef>
              <a:spcAft>
                <a:spcPts val="0"/>
              </a:spcAft>
              <a:buClr>
                <a:schemeClr val="dk1"/>
              </a:buClr>
              <a:buSzPts val="2400"/>
              <a:buChar char="–"/>
            </a:pPr>
            <a:r>
              <a:rPr lang="en-US"/>
              <a:t>Donations</a:t>
            </a:r>
            <a:endParaRPr/>
          </a:p>
          <a:p>
            <a:pPr indent="-285750" lvl="1" marL="742950" rtl="0" algn="l">
              <a:spcBef>
                <a:spcPts val="480"/>
              </a:spcBef>
              <a:spcAft>
                <a:spcPts val="0"/>
              </a:spcAft>
              <a:buClr>
                <a:schemeClr val="dk1"/>
              </a:buClr>
              <a:buSzPts val="2400"/>
              <a:buChar char="–"/>
            </a:pPr>
            <a:r>
              <a:rPr lang="en-US"/>
              <a:t>Sponsorship</a:t>
            </a:r>
            <a:endParaRPr/>
          </a:p>
        </p:txBody>
      </p:sp>
      <p:pic>
        <p:nvPicPr>
          <p:cNvPr id="112" name="Google Shape;112;p18"/>
          <p:cNvPicPr preferRelativeResize="0"/>
          <p:nvPr/>
        </p:nvPicPr>
        <p:blipFill>
          <a:blip r:embed="rId3">
            <a:alphaModFix/>
          </a:blip>
          <a:stretch>
            <a:fillRect/>
          </a:stretch>
        </p:blipFill>
        <p:spPr>
          <a:xfrm>
            <a:off x="1824025" y="2382675"/>
            <a:ext cx="5495950" cy="737250"/>
          </a:xfrm>
          <a:prstGeom prst="rect">
            <a:avLst/>
          </a:prstGeom>
          <a:noFill/>
          <a:ln cap="flat" cmpd="sng" w="28575">
            <a:solidFill>
              <a:srgbClr val="000000"/>
            </a:solidFill>
            <a:prstDash val="solid"/>
            <a:round/>
            <a:headEnd len="sm" w="sm" type="none"/>
            <a:tailEnd len="sm" w="sm" type="none"/>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pic>
        <p:nvPicPr>
          <p:cNvPr id="117" name="Google Shape;117;p19"/>
          <p:cNvPicPr preferRelativeResize="0"/>
          <p:nvPr/>
        </p:nvPicPr>
        <p:blipFill>
          <a:blip r:embed="rId3">
            <a:alphaModFix/>
          </a:blip>
          <a:stretch>
            <a:fillRect/>
          </a:stretch>
        </p:blipFill>
        <p:spPr>
          <a:xfrm>
            <a:off x="2101350" y="54575"/>
            <a:ext cx="4788000" cy="59267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0"/>
          <p:cNvSpPr txBox="1"/>
          <p:nvPr>
            <p:ph type="title"/>
          </p:nvPr>
        </p:nvSpPr>
        <p:spPr>
          <a:xfrm>
            <a:off x="457201" y="1921838"/>
            <a:ext cx="8229600" cy="15582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Donor Clearance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1"/>
          <p:cNvSpPr txBox="1"/>
          <p:nvPr>
            <p:ph type="title"/>
          </p:nvPr>
        </p:nvSpPr>
        <p:spPr>
          <a:xfrm>
            <a:off x="457201" y="274638"/>
            <a:ext cx="8229600" cy="155821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Donor Clearance process</a:t>
            </a:r>
            <a:endParaRPr/>
          </a:p>
        </p:txBody>
      </p:sp>
      <p:sp>
        <p:nvSpPr>
          <p:cNvPr id="128" name="Google Shape;128;p21"/>
          <p:cNvSpPr txBox="1"/>
          <p:nvPr>
            <p:ph idx="1" type="body"/>
          </p:nvPr>
        </p:nvSpPr>
        <p:spPr>
          <a:xfrm>
            <a:off x="457200" y="1946935"/>
            <a:ext cx="8229600" cy="4036616"/>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Submit Donor Clearance form online</a:t>
            </a:r>
            <a:endParaRPr/>
          </a:p>
          <a:p>
            <a:pPr indent="-285750" lvl="1" marL="742950" rtl="0" algn="l">
              <a:spcBef>
                <a:spcPts val="560"/>
              </a:spcBef>
              <a:spcAft>
                <a:spcPts val="0"/>
              </a:spcAft>
              <a:buClr>
                <a:schemeClr val="dk1"/>
              </a:buClr>
              <a:buSzPts val="2800"/>
              <a:buChar char="–"/>
            </a:pPr>
            <a:r>
              <a:rPr lang="en-US"/>
              <a:t>Manager sends it to Development and asks for approval</a:t>
            </a:r>
            <a:endParaRPr/>
          </a:p>
          <a:p>
            <a:pPr indent="-342900" lvl="0" marL="342900" rtl="0" algn="l">
              <a:spcBef>
                <a:spcPts val="640"/>
              </a:spcBef>
              <a:spcAft>
                <a:spcPts val="0"/>
              </a:spcAft>
              <a:buClr>
                <a:schemeClr val="dk1"/>
              </a:buClr>
              <a:buSzPts val="3200"/>
              <a:buChar char="•"/>
            </a:pPr>
            <a:r>
              <a:rPr lang="en-US"/>
              <a:t>Once approved, then you may approach vendors</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