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5" r:id="rId3"/>
    <p:sldId id="277" r:id="rId4"/>
    <p:sldId id="266" r:id="rId5"/>
    <p:sldId id="325" r:id="rId6"/>
    <p:sldId id="324" r:id="rId7"/>
    <p:sldId id="326" r:id="rId8"/>
    <p:sldId id="323" r:id="rId9"/>
    <p:sldId id="295" r:id="rId10"/>
    <p:sldId id="296" r:id="rId11"/>
    <p:sldId id="297" r:id="rId12"/>
    <p:sldId id="328" r:id="rId13"/>
    <p:sldId id="294" r:id="rId14"/>
    <p:sldId id="276" r:id="rId15"/>
    <p:sldId id="267" r:id="rId16"/>
    <p:sldId id="268" r:id="rId17"/>
    <p:sldId id="289" r:id="rId18"/>
    <p:sldId id="269" r:id="rId19"/>
    <p:sldId id="293" r:id="rId20"/>
    <p:sldId id="270" r:id="rId21"/>
    <p:sldId id="271" r:id="rId22"/>
    <p:sldId id="327" r:id="rId23"/>
    <p:sldId id="272" r:id="rId24"/>
    <p:sldId id="282" r:id="rId25"/>
    <p:sldId id="306" r:id="rId26"/>
    <p:sldId id="283" r:id="rId27"/>
    <p:sldId id="284" r:id="rId28"/>
    <p:sldId id="285" r:id="rId29"/>
    <p:sldId id="281" r:id="rId30"/>
    <p:sldId id="287" r:id="rId31"/>
    <p:sldId id="305" r:id="rId32"/>
    <p:sldId id="273" r:id="rId33"/>
    <p:sldId id="274" r:id="rId34"/>
    <p:sldId id="275" r:id="rId35"/>
    <p:sldId id="286" r:id="rId36"/>
    <p:sldId id="278" r:id="rId37"/>
    <p:sldId id="279" r:id="rId38"/>
    <p:sldId id="280" r:id="rId39"/>
    <p:sldId id="298" r:id="rId40"/>
    <p:sldId id="338" r:id="rId41"/>
    <p:sldId id="329" r:id="rId42"/>
    <p:sldId id="288" r:id="rId43"/>
    <p:sldId id="291" r:id="rId44"/>
    <p:sldId id="290" r:id="rId45"/>
    <p:sldId id="264" r:id="rId46"/>
    <p:sldId id="299" r:id="rId47"/>
    <p:sldId id="300" r:id="rId48"/>
    <p:sldId id="301" r:id="rId49"/>
    <p:sldId id="302" r:id="rId50"/>
    <p:sldId id="303" r:id="rId51"/>
    <p:sldId id="304" r:id="rId52"/>
    <p:sldId id="339" r:id="rId53"/>
    <p:sldId id="307" r:id="rId54"/>
    <p:sldId id="308" r:id="rId55"/>
    <p:sldId id="309" r:id="rId56"/>
    <p:sldId id="311" r:id="rId57"/>
    <p:sldId id="310" r:id="rId58"/>
    <p:sldId id="312" r:id="rId59"/>
    <p:sldId id="313" r:id="rId60"/>
    <p:sldId id="314" r:id="rId61"/>
    <p:sldId id="315" r:id="rId62"/>
    <p:sldId id="319" r:id="rId63"/>
    <p:sldId id="317" r:id="rId64"/>
    <p:sldId id="316" r:id="rId65"/>
    <p:sldId id="320" r:id="rId66"/>
    <p:sldId id="321" r:id="rId67"/>
    <p:sldId id="337" r:id="rId68"/>
    <p:sldId id="322" r:id="rId69"/>
    <p:sldId id="331" r:id="rId70"/>
    <p:sldId id="332" r:id="rId71"/>
    <p:sldId id="333" r:id="rId72"/>
    <p:sldId id="334" r:id="rId73"/>
    <p:sldId id="335" r:id="rId74"/>
    <p:sldId id="336" r:id="rId75"/>
    <p:sldId id="330" r:id="rId76"/>
    <p:sldId id="292" r:id="rId77"/>
  </p:sldIdLst>
  <p:sldSz cx="12192000" cy="6858000"/>
  <p:notesSz cx="6858000" cy="9144000"/>
  <p:embeddedFontLs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alibri Light" panose="020F0302020204030204" pitchFamily="34" charset="0"/>
      <p:regular r:id="rId82"/>
      <p: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365"/>
    <a:srgbClr val="565148"/>
    <a:srgbClr val="A391B1"/>
    <a:srgbClr val="AA979D"/>
    <a:srgbClr val="814C9E"/>
    <a:srgbClr val="7F5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77"/>
  </p:normalViewPr>
  <p:slideViewPr>
    <p:cSldViewPr snapToGrid="0" snapToObjects="1">
      <p:cViewPr>
        <p:scale>
          <a:sx n="68" d="100"/>
          <a:sy n="68" d="100"/>
        </p:scale>
        <p:origin x="8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0899-6546-7244-840C-89BC805B5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9076B-0E68-B648-9588-B69B9808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5BFF-200A-0345-AD76-8A718851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84C31-6E0F-054B-8EF6-D09DCAA8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0220-C52F-F545-A085-8115C4C3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23DF-B809-0C42-9D61-285F28DD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D68D1-EF68-8C4C-8B58-AF08B9E5B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A46C-96AB-4942-A6AE-0FC102D6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B7236-4807-7E4F-A029-F90C2CA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2C32E-392D-7A44-BF13-1C240F2A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77314-BE90-524A-B01C-A3AECF88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4E54C-35E0-454C-8EE9-052EA72F5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703DF-BE9F-6B42-9639-F90EBE8E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F93C8-15D7-8140-94A3-D5EF3D45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5469-1378-D34A-B4BF-513D7A6F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CE11-8F33-FF45-9A54-5B2FD1E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C827F-FBA3-A04B-9B3E-2B0380D6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871B7-DD38-5146-AF85-626205EE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942B-5BA9-8745-8CB7-C86A542E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9400-977E-F846-9866-30C3EBAE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2D4F-D99C-8D40-A86C-8C372845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9C9BC-531B-CA44-B29B-4D5C4B27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242E3-3E79-CE45-9487-423A2A4E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33A0-C8E6-7F47-A791-D4CFBB7A7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C641A-9798-7348-912A-3C2775B0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2A6E-8DF0-AA4D-AFFF-73D946A5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29B5-87B0-C54B-BC50-DAFAC3C36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D9F59-27D3-5341-9C31-B720DB711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A04D-90A6-1548-8BE3-5708FD8BC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E57C5-EB9F-AD40-A9DD-6C4198D2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90E24-9349-A742-A43C-42FA9DE7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3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AF46-194F-1846-A73F-9164DE25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B1F3C-DC8F-8745-A0B0-65D6269B0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04CC-45F9-0A4F-B96C-A405BABFF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A71AC-FE51-7A4B-B2E2-037DA59D5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46F1C-DAA5-3D43-8954-8B71B740E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D3080-88F6-D44B-A98E-D239A930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185AC-267B-204E-ADCA-92377129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953E3-709D-634F-B0AA-5D22DA38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C9EC-5BD7-9149-96BB-7BE01A60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FAED6-D575-B84F-A651-0F484D2D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0940-33E5-1345-BD50-3313DD07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F6FA2-6E3B-7A48-8211-1BDC5A6F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4328C-C382-2E48-828B-09CF7649D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E3D16-CA28-4B49-94F1-7888B0B6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8A14D-7805-684F-8C36-4D1582F9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70B0-BF2C-8A48-A055-BF65F951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CE16-0FA6-D04F-9677-93CE92FD0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1E9ED-DADB-2541-8AAF-89EF39937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AAF39-99D4-394C-AC56-0D5AA80B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3570E-E10E-374E-8BF6-1B5EDF30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36C7E-3E0C-B343-AD4B-F20BF110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0858-3136-0B4E-9456-06AE4347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4B9A-F8ED-7F4D-9FEF-7463E4883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CF36C-1C5A-9243-B9A7-31360DD6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A2B07-D568-3C4C-8D80-E59770CA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0CB7A-78EC-994F-8013-5CDCE455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07080-4B09-094E-9B09-0B6F73AF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919E0-A094-6340-AA49-FA2FC59D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65C9-E207-3248-9BCF-84A348A9E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CC22-3153-EB41-A6E1-B71E5740E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04FD-81D5-B24A-BB7F-96CF4FFB21F6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4517E-9ADF-8B41-9880-C716979E4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C799-FDAF-6540-A1A8-C1A43F052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E555-4FC5-CD4D-8BC2-3698C6BF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eber.edu/sportclubs/clubs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weber.edu/sportclub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7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19469B-8392-894E-A217-85D31C576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857129-DBCE-A944-BB58-2D05B7ABB9FD}"/>
              </a:ext>
            </a:extLst>
          </p:cNvPr>
          <p:cNvSpPr/>
          <p:nvPr/>
        </p:nvSpPr>
        <p:spPr>
          <a:xfrm>
            <a:off x="736862" y="702000"/>
            <a:ext cx="107182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80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A7EFA0-CB4E-A748-BC12-DC319D35F499}"/>
              </a:ext>
            </a:extLst>
          </p:cNvPr>
          <p:cNvSpPr/>
          <p:nvPr/>
        </p:nvSpPr>
        <p:spPr>
          <a:xfrm>
            <a:off x="4323403" y="3075057"/>
            <a:ext cx="3545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A391B1"/>
                </a:solidFill>
                <a:latin typeface="Trade Gothic LT Std" panose="020B0503020502020204" pitchFamily="34" charset="77"/>
              </a:rPr>
              <a:t>August 30,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21821-3918-CE47-B590-B0E9F2098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4446826"/>
            <a:ext cx="7886700" cy="2628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9672432-C210-E844-ADE4-0F50B4D20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1926" y="4991364"/>
            <a:ext cx="1838852" cy="12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2648192"/>
            <a:ext cx="1018548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Expected to follow the PPM – Student Conduct and Policies listed in Sport Club Handbook (both 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Zero tolerance stance 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Hazing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Alcohol or drug abuse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Sexual Harassment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Violence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Policies and Procedures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2648192"/>
            <a:ext cx="1018548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Websites &amp; 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Ask for permission 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must have login information (be admin)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have University/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You are part of the University, be smart about what you post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Policies and Procedures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Club Requirements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2648192"/>
            <a:ext cx="10185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Have at least 6 active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Have at least 2 club leaders and 2 safety officers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Hold regular meetings/practices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Compete on your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Recreational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Competitive-Recreational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Meet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deadlines</a:t>
            </a:r>
          </a:p>
          <a:p>
            <a:pPr algn="r"/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*We register you with Clubs and Orgs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How to Exist as a Sport Club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2648192"/>
            <a:ext cx="101854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be submitted 2 weeks before first competition or the online deadline (whichever comes first):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Constitution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Competition Schedule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6 Approved Student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Dues Paid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Leadership Voted in; Safety Officers Approved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Important Deadlines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 WSU students must be allowed to join your club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 “cutting” players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May limit who makes the traveling or competing team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 minors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Club must be no more than 20% non-students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Includes faculty, staff, and community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Non students members are voted in by student members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Member Restrictions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3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 clubs must set dues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Minimum dues per member per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Recreational: $10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Competitive – Recreational: $60 for comp, $10 for rec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Competitive: $130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Dues can be waived for no more than 4 members*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Member Restrictions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9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Intro to DSE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  <a:hlinkClick r:id="rId2"/>
              </a:rPr>
              <a:t>https://weber.edu/sportclubs/clubs.html</a:t>
            </a: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Register as a student/faculty/staff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Issues? Most likely missing Wildcard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Register as a community member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Issues? Most likely need club to tell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to give them access to clubs.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Member Registration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Clubs are run by students for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Only students may be club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Clubs must have at least 2 officers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Usually President and Vice President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Duties defined in constitution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Clubs must also have 2 Safety Officers and Trip leaders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Safety Officers must be trained in CPR/First Aid/AED and complete Canvas Training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Club Leadership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Leadership votes must be supervised by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Votes can happen: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 person (at an agreed upon practice/event/etc.)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Online (via google form link)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 the Campus Rec Office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Club Leadership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3194449"/>
            <a:ext cx="457716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Morgan,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Associate Director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Chloe,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Seth,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Rachel,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Manager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Oscar,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Manager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588232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Competitive Sports (</a:t>
            </a:r>
            <a:r>
              <a:rPr lang="en-US" sz="6000" b="1" dirty="0" err="1">
                <a:solidFill>
                  <a:srgbClr val="472365"/>
                </a:solidFill>
                <a:latin typeface="Trade Gothic LT Std Bold" panose="020B0503020502020204" pitchFamily="34" charset="77"/>
              </a:rPr>
              <a:t>CoSpo</a:t>
            </a: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) Staff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34882B-D5F2-476B-95AE-93A6E3C6FE83}"/>
              </a:ext>
            </a:extLst>
          </p:cNvPr>
          <p:cNvSpPr txBox="1"/>
          <p:nvPr/>
        </p:nvSpPr>
        <p:spPr>
          <a:xfrm>
            <a:off x="6086856" y="3194448"/>
            <a:ext cx="42597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Leslie,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Marketing Coordinator</a:t>
            </a: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Bre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, </a:t>
            </a: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Athletic Trainer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CFA893-2F63-4CD7-9585-BE030B42B2DF}"/>
              </a:ext>
            </a:extLst>
          </p:cNvPr>
          <p:cNvSpPr txBox="1"/>
          <p:nvPr/>
        </p:nvSpPr>
        <p:spPr>
          <a:xfrm>
            <a:off x="1471955" y="2601753"/>
            <a:ext cx="45771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b="1" dirty="0">
                <a:solidFill>
                  <a:srgbClr val="814C9E"/>
                </a:solidFill>
                <a:latin typeface="Trade Gothic LT Std" panose="020B0503020502020204" pitchFamily="34" charset="77"/>
              </a:rPr>
              <a:t> Managers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3B32D-0F94-4430-A0F9-F6A253137992}"/>
              </a:ext>
            </a:extLst>
          </p:cNvPr>
          <p:cNvSpPr txBox="1"/>
          <p:nvPr/>
        </p:nvSpPr>
        <p:spPr>
          <a:xfrm>
            <a:off x="6049115" y="2655838"/>
            <a:ext cx="457716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814C9E"/>
                </a:solidFill>
                <a:latin typeface="Trade Gothic LT Std" panose="020B0503020502020204" pitchFamily="34" charset="77"/>
              </a:rPr>
              <a:t>Guest Speakers</a:t>
            </a:r>
          </a:p>
        </p:txBody>
      </p:sp>
    </p:spTree>
    <p:extLst>
      <p:ext uri="{BB962C8B-B14F-4D97-AF65-F5344CB8AC3E}">
        <p14:creationId xmlns:p14="http://schemas.microsoft.com/office/powerpoint/2010/main" val="218694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 volunteers are there to help the club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Volunteers cannot do the leadership duties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Should stay within volunteering duties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Volunteers can be dismissed at any time for any reason including, but not limited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Failure to meet responsibilities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Acting outside of responsibilities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Not representing WSU in the highest degree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Coaches and other Volunteers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7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Document that explains what your club is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This is a tool to help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be voted in by 60% of members by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 supervised 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Template online to help you get started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Constitution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Requests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  <a:hlinkClick r:id="rId2"/>
              </a:rPr>
              <a:t>https://www.weber.edu/sportclubs</a:t>
            </a: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Live out of that site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Register as a member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Send all requests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Sport Club Website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3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Submit a purchase request and have it approved before you do anything!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Detail out exactly what you want to purchase: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Quantity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Unit price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Shipping costs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Total costs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How payment is to be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Purchases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8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If approved,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 will help you with next steps. But </a:t>
            </a:r>
            <a:r>
              <a:rPr lang="en-US" sz="2900" b="1" u="sng" dirty="0">
                <a:solidFill>
                  <a:srgbClr val="814C9E"/>
                </a:solidFill>
                <a:latin typeface="Trade Gothic LT Std" panose="020B0503020502020204" pitchFamily="34" charset="77"/>
              </a:rPr>
              <a:t>usually, not always,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purchases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&lt;$200: you buy and are reimbursed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$200&lt;$1500: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 buys with credit card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&gt;$1500 </a:t>
            </a:r>
            <a:r>
              <a:rPr lang="en-US" sz="29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or requires a check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: Requisition will be place (need an itemized quote)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Purchases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67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Must be approved first otherwise you are personally responsible for the purchase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No more after the fact purchases ($1500+ or checks)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 matter what the purchase was,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 must get an itemized receipt for every purchase made.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Purchases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5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Must have a quote and be submitted through purchasing 2 weeks before your game(s)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Contact the assigner for estimated costs of officials per game, assigner fees, and if we pay the assigner or officials directly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 adjust as needed, just needs to be in place BEFORE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Purchases - Officials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4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Contracts must be approved by legal first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Sometimes legal teams of both parties have negotiations which slows down the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Only Vice Presidents of the University may sign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If facility, items, etc., require an agreements or contract, you must submit it to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 at least a month before event to give it time to go through proper 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Purchases – Requires a Contract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2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Will use the paper waiver from online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Only valid for the days/times listed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Everyone must sign paper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Allows for tryouts without members paying dues or completing all DSE items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Tryouts (Events in DSE)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3194449"/>
            <a:ext cx="93157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Help clubs navigate the university system and remain in good standing</a:t>
            </a:r>
          </a:p>
          <a:p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Our Role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7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Submit an event on DSE for one practice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List all available days, times, duration, and time frame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Ex: 2 hour practices on Mon/Tues/Wed anytime after 6p from first week of classes until November 1</a:t>
            </a:r>
            <a:r>
              <a:rPr lang="en-US" sz="2900" baseline="30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st</a:t>
            </a: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approved, DSE will update and you get emailed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Approved practices are on Sport Club Calendar to alert other entities (ex: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Ats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, Campus Staff, Police, etc.)</a:t>
            </a:r>
          </a:p>
          <a:p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Setting up Practices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95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Only those listed on the approved roster may practice</a:t>
            </a:r>
          </a:p>
          <a:p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	Exception: first time practice – sign paper waiver</a:t>
            </a:r>
          </a:p>
          <a:p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	Good for 1 practice only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Setting up Practices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8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931573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Supervisor will: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Bring the keys to unlock fields (if on campus)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Bring the binder with the roster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Verify IDs of everyone at practice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Report back to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Leadership will: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Assist Supervisors with their requests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Ensure all members check in with IDs to the Supervisor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Practice with </a:t>
            </a:r>
            <a:r>
              <a:rPr lang="en-US" sz="6000" b="1" dirty="0" err="1">
                <a:solidFill>
                  <a:srgbClr val="472365"/>
                </a:solidFill>
                <a:latin typeface="Trade Gothic LT Std Bold" panose="020B0503020502020204" pitchFamily="34" charset="77"/>
              </a:rPr>
              <a:t>CoSpo</a:t>
            </a: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 Supervisor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68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Leadership will: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Print the practice roster form emailed to them by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Managers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Ask Campus Rec office to unlock/lock facility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Check off members on roster paper who were at practice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 not allow non-members to participate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Return practice roster to Sport Club office with notes on how practice went (issues, injuries, injury report forms, etc.)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Practice without </a:t>
            </a:r>
            <a:r>
              <a:rPr lang="en-US" sz="5400" b="1" dirty="0" err="1">
                <a:solidFill>
                  <a:srgbClr val="472365"/>
                </a:solidFill>
                <a:latin typeface="Trade Gothic LT Std Bold" panose="020B0503020502020204" pitchFamily="34" charset="77"/>
              </a:rPr>
              <a:t>CoSpo</a:t>
            </a: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 Supervisor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8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inform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Staff 24 hours in advance of cancellation or unproductive practice otherwise you will be fined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Be respectful of peoples’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Other clubs might want your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Clubs must have at least 40% of members present and/or have a </a:t>
            </a:r>
            <a:r>
              <a:rPr lang="en-US" sz="2900" u="sng" dirty="0">
                <a:solidFill>
                  <a:srgbClr val="814C9E"/>
                </a:solidFill>
                <a:latin typeface="Trade Gothic LT Std" panose="020B0503020502020204" pitchFamily="34" charset="77"/>
              </a:rPr>
              <a:t>productive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practice for a practice to count as not being cancelled. 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Cancelling Practices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63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Submit an event request 2 weeks before 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Be specific in what you want and need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Include requirements (insurance, contracts, payment types)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Submit a purchase request (if needed)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approved, inform team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Finalize roster 48 hours before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Inform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staff of any changes or cancellations ASAP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Home Events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7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Submit a travel event at least </a:t>
            </a:r>
            <a:r>
              <a:rPr lang="en-US" sz="2900" b="1" u="sng" dirty="0">
                <a:solidFill>
                  <a:srgbClr val="814C9E"/>
                </a:solidFill>
                <a:latin typeface="Trade Gothic LT Std" panose="020B0503020502020204" pitchFamily="34" charset="77"/>
              </a:rPr>
              <a:t>1 week 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 advance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Roster finalized 48 hours before the club leaves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The earlier the better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Day trips, no overnight stay – 1 week is fine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Overnight trips with rental cars/hotel rooms – 1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Work with Manager on specific details of travel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Traveling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2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Submit a purchase request for all travel expenses: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Hotels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Entry Fees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Gas Reimbursement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Rental Cars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Airfare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Pcards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expenses during trip (meals,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Traveling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8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Transportation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Lodging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Other non injury related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Regardless let your Manager know immediately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Travel Issues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You will meet with your Manager before traveling to get the travel binder and go over last minute items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814C9E"/>
                </a:solidFill>
                <a:latin typeface="Trade Gothic LT Std" panose="020B0503020502020204" pitchFamily="34" charset="77"/>
              </a:rPr>
              <a:t>Bring all receipts back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be itemized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be signed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Include all accident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Travel binder must be returned by 10am the business day after their clubs 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Traveling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9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EC329-3D3E-4E16-ACE4-9E15CB9F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786" y="15280"/>
            <a:ext cx="12212786" cy="68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0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So many issues that the university is considering taking them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u="sng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 purchases that are going to go on the </a:t>
            </a:r>
            <a:r>
              <a:rPr lang="en-US" sz="2900" b="1" u="sng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Pcard</a:t>
            </a:r>
            <a:r>
              <a:rPr lang="en-US" sz="2900" b="1" u="sng" dirty="0">
                <a:solidFill>
                  <a:srgbClr val="814C9E"/>
                </a:solidFill>
                <a:latin typeface="Trade Gothic LT Std" panose="020B0503020502020204" pitchFamily="34" charset="77"/>
              </a:rPr>
              <a:t> must be preapproved prior to the trip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Card is pre-loaded with funds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have an itemized receipt brought back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Not just the total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Every. Item. Purchased. Listed.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Purchasing Card on Trips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33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Sanctions &amp; Fines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7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Mistakes happen but you are still held responsible and accountable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Incident Report forms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Warnings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Other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 appeal sanctions to SCC provided it meets the conditions in the Sport Clubs Handbook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Just ask before making the mistake!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Sanctions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22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Fines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AD951-E93E-4419-8907-7714A93CC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7" y="1048559"/>
            <a:ext cx="7597588" cy="49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27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Incident Report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AFEA9B-3988-4F93-A2BE-E0A440F8A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475" y="266141"/>
            <a:ext cx="4895015" cy="63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1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Injuries &amp; Emergencies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65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Included in your travel binder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Personal injury, concussion management, fire, bomb threat, power failure, lightning,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Canvas Course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 also be found online &gt;&gt; Handbook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Emergency Action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7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Assess the situation for severity of the injury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Perform appropriate care for the injury on scene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If appropriate, call 911 or take the player to the hospital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Safety Officer/Trip Leader stays with the person until a relative arrives or the victim is discharged from the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hospital transportation arrives inform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staff of the situation and victim status.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Write an Accident Report.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Injury During Play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71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Perform appropriate care for the emergency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Have someone call for transportation to the hospital if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Safety Officer/Trip Leader stays with the person until a relative arrives or the victim is discharged from the hospital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If needed, recommend that the victim seeks further medical care.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Non-Life Threatening Injury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6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hospital transportation arrives, inform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Staff of the situation and victim status.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Fill out an Accident Report.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Non-Life Threatening Injury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8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86498-FA7C-4F47-8A17-65550258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10" y="0"/>
            <a:ext cx="12281304" cy="68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69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Call EMS and give victim status.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Say “My name is (your name) and I am calling from (location). I have a victim who (insert symptoms here). Please send an ambulance to (specify entry point location). I will have someone there to meet you.”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Direct a specific person to find an AED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Perform appropriate care until EMS arrives and takes over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Life Threatening Injury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65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Safety Officer/Trip Leader stays with the person until a relative arrives or the victim is discharged from the hospital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hospital transportation arrives, inform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Staff of the situation and victim status.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Fill out an Accident Report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Life Threatening Injury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301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Concussions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8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 concussion is a serious brain injury.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Concussions can occur in any sport or activity and can occur without the loss of consciousness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It is important to: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Recognize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Give proper management of a concussion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If not taken care of properly the concussion can lead to further injury or death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Concussions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0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An injury that changes how the cells in the brain normally function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Caused by the brain being forced to move rapidly inside the skull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Many times leading to bruising of the brain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What is a Concussion?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74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 forceful blow to the head or body that results in rapid movement of the 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Any change in the athlete’s behavior, thinking, or physical functioning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Recognizing a Concussion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4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Appears dazed or stunned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Is confused about assignment or 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Forgets sports plays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Is unsure of game, score, or opponent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Moves clumsily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Answers questions slowly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Loses consciousness (even briefly)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Signs Observed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14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Shows behaviors or personality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Can’t recall events prior to hit or fall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Can’t recall events after hit or fall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Signs Observed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23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Headache or “pressure” in head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Nausea or vomiting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Balance problems or dizziness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Double or blurry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Sensitivity to light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Sensitivity to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Feeling sluggish, hazy, foggy, or groggy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Symptoms Reported by Victim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091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Concentration or memory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Does not “feel right”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Symptoms Reported by Victim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8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AD900E-8458-4F43-9CC8-8FA005CAF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93" y="1"/>
            <a:ext cx="12362399" cy="69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4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One pupil larger than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Drowsiness or inability to stay awake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Progressively worsening headaches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Weakness, numbness, or decreased coordination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Repeat nausea or vomiting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Slurred speech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Convulsion or seizures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Concussion Danger Signs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Cannot recognize people or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Become increasingly confused, restless or agitated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Loss of consciousness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Concussion Danger Signs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90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Education about concussions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Insist that safety comes first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Teach athletes and parents that it’s not smart to play with a concussion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Prevent long-term problems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Prevention and Preparation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009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Remove the individual from play or the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Ensure that the athlete is evaluated right away by an appropriate health care professional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Inform the individual’s family or friends about the possible concussion and inform them of some of the signs and symptoms to look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Allow the individual to return to play or activity only with permission from a health care professional with experience in evaluating concussions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77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32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What should you do when a concussion is suspected?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7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an athlete has been restricted from Sport Club participation due to injury or illness, as determined by any member of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Staff, that athlete may not return to participation until cleared by a qualified healthcare provider.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Return to Play Policy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0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The athlete must submit a written statement from the qualified healthcare provider which affirms that (1) the provider has, within three years before the date on which the written statement is made, successfully completed a continuing education course in the evaluation and management of a concussion, and (2) participant is cleared to resume participation in the sporting event. The written statement should also include the name, contact information, and signature of the qualified health care provider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Return to Play Policy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121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Once the athlete has submitted the statement from the qualified healthcare provider to the </a:t>
            </a:r>
            <a:r>
              <a:rPr lang="en-US" sz="2900" dirty="0" err="1">
                <a:solidFill>
                  <a:srgbClr val="814C9E"/>
                </a:solidFill>
                <a:latin typeface="Trade Gothic LT Std" panose="020B0503020502020204" pitchFamily="34" charset="77"/>
              </a:rPr>
              <a:t>CoSpo</a:t>
            </a: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 Assistant Coordinator/ Coordinator, written clearance will be given to the athlete when allowed to fully return to play. Returning to play without said clearance is a violation of this policy and grounds for suspension.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Return to Play Policy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047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Athletic Trainer, Breanna Cutler, handles that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Possible new option where it is emailed to club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Specific details to follow…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Concussion Testing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98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Hazing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24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In short, hazing is any action taken or situation created intentionally: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That causes embarrassment, harassment, or ridicule.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Which risks emotional and/or physical harm to members of an organization or team.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Whether they are new members or not, regardless of the person's willingness to participate.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Hazing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Overview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8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Ask yourself: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Would I feel comfortable participating in this activity if my parents were watching?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Would we get in trouble if the Dean of Students walked by?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Am I being asked to keep these activities a secret?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Am I doing anything illegal?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Does participation violate my values or those of my organization?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Is it causing emotional distress or stress of any kind to myself or others?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814C9E"/>
              </a:solidFill>
              <a:latin typeface="Trade Gothic LT Std" panose="020B0503020502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If the answer is yes, it is most likely hazing.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Is it Hazing?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39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Second class membership such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Not allowed to wear certain types of letters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Forced to wear “gear” or a certain type of “uniform”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Can’t use certain entrances or stairways, etc.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Activities that subject members or prospective members to public nuisance, spectacle, or buffoonery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Not told when initiation will be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Level 1 Hazing Includes: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2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Personal servitude such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Cleaning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Doing errands for members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Required interviews and sign-offs with members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Level 1 Hazing Includes: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44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Psychological and emotional games and intimidation: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Scare tactics or war stories about what they will go through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Spotlight quizzes or yelling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Forced sharing of embarrassing stories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Forced participation in humiliating activities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Morally degrading activities that cause extreme embarrassment or which are contrary to the individual’s moral values or religious beliefs.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Streaking or other activities requiring various forms of undress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Singing embarrassing or sexually explicit songs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Forced performance in front of a group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Simulation of sexual activities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Level 2 Hazing Includes: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34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Physical: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Hitting or beating of any kind, including, but not limited to, paddling, slapping, kicking, pushing, yelling, biting, duck-walking, calisthenics, or excessive exercise under pressure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Branding or burning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Forced tattooing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Carrying of heavy objects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Tampering with or vandalizing a person’s personal belongings which could cause physical pain or discomfort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Being subjected to extreme temperatures or harsh elements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Forced or coerced consumption of alcohol, drugs, or other substances, including water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Dietary restrictions of any kind that a member is obligated to follow in order to be accepted by the organization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Sleep deprivation activities that deprive prospective members of the opportunity for sufficient sleep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Level 3 Hazing Includes: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191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6B004-76A8-924D-8A52-B033B7B9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D43D48-5539-F240-9DB2-B139094FB450}"/>
              </a:ext>
            </a:extLst>
          </p:cNvPr>
          <p:cNvSpPr txBox="1"/>
          <p:nvPr/>
        </p:nvSpPr>
        <p:spPr>
          <a:xfrm>
            <a:off x="4452622" y="1999944"/>
            <a:ext cx="77393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Trade Gothic LT Std Bold" panose="020B0503020502020204" pitchFamily="34" charset="77"/>
              </a:rPr>
              <a:t>Next Steps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7D1044-666E-D54D-A2B2-E4240F344F4D}"/>
              </a:ext>
            </a:extLst>
          </p:cNvPr>
          <p:cNvCxnSpPr>
            <a:cxnSpLocks/>
          </p:cNvCxnSpPr>
          <p:nvPr/>
        </p:nvCxnSpPr>
        <p:spPr>
          <a:xfrm>
            <a:off x="4080480" y="1487566"/>
            <a:ext cx="0" cy="3466214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8CB06202-7C7E-D546-B600-62AE31F2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1D1463-1A05-0040-A4D4-9216CBB82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081" y="5332997"/>
            <a:ext cx="4888231" cy="16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66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0" y="2648192"/>
            <a:ext cx="1041665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Constitution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Member 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Competition schedule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Facility Request (practices)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Leadership</a:t>
            </a:r>
          </a:p>
          <a:p>
            <a:pPr lvl="1" algn="r"/>
            <a:r>
              <a:rPr lang="en-US" sz="24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All due by September 8</a:t>
            </a:r>
            <a:r>
              <a:rPr lang="en-US" sz="2400" baseline="300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 or 2 weeks before competition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102382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Upcoming Deadlines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2648192"/>
            <a:ext cx="1018548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Don’t be “that person”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Your behavior effects: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You and your future (student conduct)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Your team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All Sport Clubs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Weber State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Held to a higher standard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Expectations of Clubs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FD6731-8753-D347-9515-E4CFBB034E76}"/>
              </a:ext>
            </a:extLst>
          </p:cNvPr>
          <p:cNvSpPr txBox="1"/>
          <p:nvPr/>
        </p:nvSpPr>
        <p:spPr>
          <a:xfrm>
            <a:off x="1518841" y="2648192"/>
            <a:ext cx="1018548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Student-Athlete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Go to class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keep a 2.0 to be eligible to participate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Must have a 2.5 to be eligible for activity waiver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Go to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Eligibility Office/Registrar – </a:t>
            </a:r>
            <a:r>
              <a:rPr lang="en-US" sz="2900" dirty="0">
                <a:solidFill>
                  <a:srgbClr val="FF0000"/>
                </a:solidFill>
                <a:latin typeface="Trade Gothic LT Std" panose="020B0503020502020204" pitchFamily="34" charset="77"/>
              </a:rPr>
              <a:t>do not contact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Remember where you came from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Give back, volunteer, pay it forward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814C9E"/>
                </a:solidFill>
                <a:latin typeface="Trade Gothic LT Std" panose="020B0503020502020204" pitchFamily="34" charset="77"/>
              </a:rPr>
              <a:t>	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2BE95FE-2D3A-384C-A5EA-B9BE84BCAD08}"/>
              </a:ext>
            </a:extLst>
          </p:cNvPr>
          <p:cNvSpPr/>
          <p:nvPr/>
        </p:nvSpPr>
        <p:spPr>
          <a:xfrm>
            <a:off x="-31821" y="5722212"/>
            <a:ext cx="1728216" cy="576072"/>
          </a:xfrm>
          <a:custGeom>
            <a:avLst/>
            <a:gdLst>
              <a:gd name="connsiteX0" fmla="*/ 0 w 1728216"/>
              <a:gd name="connsiteY0" fmla="*/ 521208 h 576072"/>
              <a:gd name="connsiteX1" fmla="*/ 210312 w 1728216"/>
              <a:gd name="connsiteY1" fmla="*/ 265176 h 576072"/>
              <a:gd name="connsiteX2" fmla="*/ 292608 w 1728216"/>
              <a:gd name="connsiteY2" fmla="*/ 283464 h 576072"/>
              <a:gd name="connsiteX3" fmla="*/ 384048 w 1728216"/>
              <a:gd name="connsiteY3" fmla="*/ 118872 h 576072"/>
              <a:gd name="connsiteX4" fmla="*/ 457200 w 1728216"/>
              <a:gd name="connsiteY4" fmla="*/ 192024 h 576072"/>
              <a:gd name="connsiteX5" fmla="*/ 804672 w 1728216"/>
              <a:gd name="connsiteY5" fmla="*/ 0 h 576072"/>
              <a:gd name="connsiteX6" fmla="*/ 923544 w 1728216"/>
              <a:gd name="connsiteY6" fmla="*/ 36576 h 576072"/>
              <a:gd name="connsiteX7" fmla="*/ 1069848 w 1728216"/>
              <a:gd name="connsiteY7" fmla="*/ 128016 h 576072"/>
              <a:gd name="connsiteX8" fmla="*/ 1124712 w 1728216"/>
              <a:gd name="connsiteY8" fmla="*/ 210312 h 576072"/>
              <a:gd name="connsiteX9" fmla="*/ 1307592 w 1728216"/>
              <a:gd name="connsiteY9" fmla="*/ 91440 h 576072"/>
              <a:gd name="connsiteX10" fmla="*/ 1728216 w 1728216"/>
              <a:gd name="connsiteY10" fmla="*/ 576072 h 576072"/>
              <a:gd name="connsiteX11" fmla="*/ 0 w 1728216"/>
              <a:gd name="connsiteY11" fmla="*/ 521208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8216" h="576072">
                <a:moveTo>
                  <a:pt x="0" y="521208"/>
                </a:moveTo>
                <a:lnTo>
                  <a:pt x="210312" y="265176"/>
                </a:lnTo>
                <a:lnTo>
                  <a:pt x="292608" y="283464"/>
                </a:lnTo>
                <a:lnTo>
                  <a:pt x="384048" y="118872"/>
                </a:lnTo>
                <a:lnTo>
                  <a:pt x="457200" y="192024"/>
                </a:lnTo>
                <a:lnTo>
                  <a:pt x="804672" y="0"/>
                </a:lnTo>
                <a:lnTo>
                  <a:pt x="923544" y="36576"/>
                </a:lnTo>
                <a:lnTo>
                  <a:pt x="1069848" y="128016"/>
                </a:lnTo>
                <a:lnTo>
                  <a:pt x="1124712" y="210312"/>
                </a:lnTo>
                <a:lnTo>
                  <a:pt x="1307592" y="91440"/>
                </a:lnTo>
                <a:lnTo>
                  <a:pt x="1728216" y="576072"/>
                </a:lnTo>
                <a:lnTo>
                  <a:pt x="0" y="521208"/>
                </a:lnTo>
                <a:close/>
              </a:path>
            </a:pathLst>
          </a:cu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749-A0C9-D341-A688-8E2B6EA3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6" y="5688384"/>
            <a:ext cx="1689100" cy="55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5A1084-3D3B-8842-9191-B687848C8531}"/>
              </a:ext>
            </a:extLst>
          </p:cNvPr>
          <p:cNvSpPr txBox="1"/>
          <p:nvPr/>
        </p:nvSpPr>
        <p:spPr>
          <a:xfrm>
            <a:off x="857399" y="559716"/>
            <a:ext cx="52386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A391B1"/>
                </a:solidFill>
                <a:latin typeface="Trade Gothic LT Std Bold" panose="020B0503020502020204" pitchFamily="34" charset="77"/>
              </a:rPr>
              <a:t>Sport Club Leadership Training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A026E7-331A-7249-A33B-00E3A81D318F}"/>
              </a:ext>
            </a:extLst>
          </p:cNvPr>
          <p:cNvCxnSpPr>
            <a:cxnSpLocks/>
          </p:cNvCxnSpPr>
          <p:nvPr/>
        </p:nvCxnSpPr>
        <p:spPr>
          <a:xfrm>
            <a:off x="787188" y="419100"/>
            <a:ext cx="0" cy="706243"/>
          </a:xfrm>
          <a:prstGeom prst="line">
            <a:avLst/>
          </a:prstGeom>
          <a:ln w="57150">
            <a:solidFill>
              <a:srgbClr val="A39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A7DAE-B3F0-124C-A8DE-AE89C52CDF04}"/>
              </a:ext>
            </a:extLst>
          </p:cNvPr>
          <p:cNvSpPr txBox="1"/>
          <p:nvPr/>
        </p:nvSpPr>
        <p:spPr>
          <a:xfrm>
            <a:off x="1391247" y="1450709"/>
            <a:ext cx="9315737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solidFill>
                  <a:srgbClr val="472365"/>
                </a:solidFill>
                <a:latin typeface="Trade Gothic LT Std Bold" panose="020B0503020502020204" pitchFamily="34" charset="77"/>
              </a:rPr>
              <a:t>Expectations of Clubs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DC71F-E268-7F42-9415-7DF534C2A2F3}"/>
              </a:ext>
            </a:extLst>
          </p:cNvPr>
          <p:cNvSpPr/>
          <p:nvPr/>
        </p:nvSpPr>
        <p:spPr>
          <a:xfrm>
            <a:off x="-9144" y="6217921"/>
            <a:ext cx="12192000" cy="667512"/>
          </a:xfrm>
          <a:prstGeom prst="rect">
            <a:avLst/>
          </a:prstGeom>
          <a:solidFill>
            <a:srgbClr val="814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FE8F67-E68F-C04B-9D84-283F2A8FF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510" y="6299031"/>
            <a:ext cx="3093124" cy="4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0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3189</Words>
  <Application>Microsoft Office PowerPoint</Application>
  <PresentationFormat>Widescreen</PresentationFormat>
  <Paragraphs>466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Trade Gothic LT Std</vt:lpstr>
      <vt:lpstr>Trade Gothic LT Std 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Emerson</dc:creator>
  <cp:lastModifiedBy>Morgan Fradley</cp:lastModifiedBy>
  <cp:revision>86</cp:revision>
  <dcterms:created xsi:type="dcterms:W3CDTF">2021-02-17T21:26:20Z</dcterms:created>
  <dcterms:modified xsi:type="dcterms:W3CDTF">2023-08-30T20:01:57Z</dcterms:modified>
</cp:coreProperties>
</file>