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9" r:id="rId4"/>
    <p:sldId id="272" r:id="rId5"/>
    <p:sldId id="271" r:id="rId6"/>
    <p:sldId id="270" r:id="rId7"/>
    <p:sldId id="268" r:id="rId8"/>
    <p:sldId id="280" r:id="rId9"/>
    <p:sldId id="259" r:id="rId10"/>
    <p:sldId id="258" r:id="rId11"/>
    <p:sldId id="260" r:id="rId12"/>
    <p:sldId id="281" r:id="rId13"/>
    <p:sldId id="261" r:id="rId14"/>
    <p:sldId id="282" r:id="rId15"/>
    <p:sldId id="262" r:id="rId16"/>
    <p:sldId id="263" r:id="rId17"/>
    <p:sldId id="267" r:id="rId18"/>
    <p:sldId id="265" r:id="rId19"/>
    <p:sldId id="277" r:id="rId20"/>
    <p:sldId id="264" r:id="rId21"/>
    <p:sldId id="278"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1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WSU-PPT-titlespring2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353" y="271593"/>
            <a:ext cx="8630845" cy="1995159"/>
          </a:xfrm>
          <a:prstGeom prst="rect">
            <a:avLst/>
          </a:prstGeom>
        </p:spPr>
      </p:pic>
      <p:pic>
        <p:nvPicPr>
          <p:cNvPr id="5" name="Picture 5" descr="C:\Users\spetty\Desktop\wsustacke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500" y="490499"/>
            <a:ext cx="2400300" cy="1504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593322" y="509549"/>
            <a:ext cx="5093477" cy="1470025"/>
          </a:xfrm>
        </p:spPr>
        <p:txBody>
          <a:bodyPr/>
          <a:lstStyle>
            <a:lvl1pPr>
              <a:defRPr>
                <a:solidFill>
                  <a:srgbClr val="331642"/>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392227"/>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9115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69115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927629"/>
          </a:xfrm>
        </p:spPr>
        <p:txBody>
          <a:bodyPr/>
          <a:lstStyle>
            <a:lvl1pPr>
              <a:defRPr>
                <a:solidFill>
                  <a:srgbClr val="3316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9" y="1498600"/>
            <a:ext cx="8229601" cy="444500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56350"/>
            <a:ext cx="490931" cy="365125"/>
          </a:xfrm>
        </p:spPr>
        <p:txBody>
          <a:bodyPr/>
          <a:lstStyle/>
          <a:p>
            <a:fld id="{BA1CEC23-7BCE-FE46-940A-D85F3BD679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2857"/>
            <a:ext cx="4038600" cy="4150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32857"/>
            <a:ext cx="4038600" cy="4150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WSU PPT 2ndpg.jpg"/>
          <p:cNvPicPr>
            <a:picLocks noChangeAspect="1"/>
          </p:cNvPicPr>
          <p:nvPr userDrawn="1"/>
        </p:nvPicPr>
        <p:blipFill>
          <a:blip r:embed="rId2"/>
          <a:stretch>
            <a:fillRect/>
          </a:stretch>
        </p:blipFill>
        <p:spPr>
          <a:xfrm>
            <a:off x="714" y="0"/>
            <a:ext cx="9142571" cy="6858000"/>
          </a:xfrm>
          <a:prstGeom prst="rect">
            <a:avLst/>
          </a:prstGeom>
        </p:spPr>
      </p:pic>
      <p:sp>
        <p:nvSpPr>
          <p:cNvPr id="2" name="Title 1"/>
          <p:cNvSpPr>
            <a:spLocks noGrp="1"/>
          </p:cNvSpPr>
          <p:nvPr>
            <p:ph type="title"/>
          </p:nvPr>
        </p:nvSpPr>
        <p:spPr/>
        <p:txBody>
          <a:bodyPr/>
          <a:lstStyle>
            <a:lvl1pPr>
              <a:defRPr>
                <a:solidFill>
                  <a:srgbClr val="3316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2855"/>
            <a:ext cx="4040188" cy="4307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63655"/>
            <a:ext cx="4040188" cy="3684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32855"/>
            <a:ext cx="4041775" cy="4307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655"/>
            <a:ext cx="4041775" cy="3684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70162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3957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162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53E336C-B85D-C24B-A58B-2B0931AA8349}" type="datetimeFigureOut">
              <a:rPr lang="en-US" smtClean="0"/>
              <a:pPr/>
              <a:t>10/11/2023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1CEC23-7BCE-FE46-940A-D85F3BD679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W:\2013\University Communications\Assets\PowerPoint Templates\WSU PPT footer.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4" y="12107"/>
            <a:ext cx="9142571" cy="685776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spetty\Desktop\WSU_InstSig_horiz1.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22961" y="6191887"/>
            <a:ext cx="342900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7201" y="274638"/>
            <a:ext cx="8229600" cy="155821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1" y="6356350"/>
            <a:ext cx="4354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CEC23-7BCE-FE46-940A-D85F3BD679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eber.givepulse.com/event/401129-2023-turkey-triathlon-volunteer" TargetMode="External"/><Relationship Id="rId2" Type="http://schemas.openxmlformats.org/officeDocument/2006/relationships/hyperlink" Target="https://portalapps.weber.edu/Volunteers/signup.aspx"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Club Leadership Training</a:t>
            </a:r>
            <a:br>
              <a:rPr lang="en-US" dirty="0" smtClean="0"/>
            </a:br>
            <a:r>
              <a:rPr lang="en-US" dirty="0" smtClean="0"/>
              <a:t>10/11/23</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296" b="21217"/>
          <a:stretch/>
        </p:blipFill>
        <p:spPr>
          <a:xfrm>
            <a:off x="275326" y="2465378"/>
            <a:ext cx="8632896" cy="41276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Turkey Tri Volunteer Incentive</a:t>
            </a:r>
            <a:endParaRPr lang="en-US" dirty="0"/>
          </a:p>
        </p:txBody>
      </p:sp>
      <p:sp>
        <p:nvSpPr>
          <p:cNvPr id="3" name="Content Placeholder 2"/>
          <p:cNvSpPr>
            <a:spLocks noGrp="1"/>
          </p:cNvSpPr>
          <p:nvPr>
            <p:ph idx="1"/>
          </p:nvPr>
        </p:nvSpPr>
        <p:spPr/>
        <p:txBody>
          <a:bodyPr/>
          <a:lstStyle/>
          <a:p>
            <a:r>
              <a:rPr lang="en-US" dirty="0" smtClean="0"/>
              <a:t>Two $200 winners*</a:t>
            </a:r>
          </a:p>
          <a:p>
            <a:pPr lvl="1"/>
            <a:r>
              <a:rPr lang="en-US" dirty="0" smtClean="0"/>
              <a:t>Team with the most volunteers</a:t>
            </a:r>
          </a:p>
          <a:p>
            <a:pPr lvl="1"/>
            <a:r>
              <a:rPr lang="en-US" dirty="0" smtClean="0"/>
              <a:t>Team with the most hours</a:t>
            </a:r>
          </a:p>
          <a:p>
            <a:r>
              <a:rPr lang="en-US" dirty="0" smtClean="0"/>
              <a:t>Two $100 winners*</a:t>
            </a:r>
          </a:p>
          <a:p>
            <a:pPr lvl="1"/>
            <a:r>
              <a:rPr lang="en-US" dirty="0" smtClean="0"/>
              <a:t>Team with the second most volunteers</a:t>
            </a:r>
          </a:p>
          <a:p>
            <a:pPr lvl="1"/>
            <a:r>
              <a:rPr lang="en-US" dirty="0" smtClean="0"/>
              <a:t>Team with the second most hours</a:t>
            </a:r>
          </a:p>
          <a:p>
            <a:pPr marL="0" lvl="1" indent="0">
              <a:buNone/>
            </a:pPr>
            <a:endParaRPr lang="en-US" sz="2000" dirty="0" smtClean="0"/>
          </a:p>
          <a:p>
            <a:pPr marL="0" lvl="1" indent="0">
              <a:buNone/>
            </a:pPr>
            <a:endParaRPr lang="en-US" sz="2000" dirty="0" smtClean="0"/>
          </a:p>
          <a:p>
            <a:pPr marL="0" lvl="1" indent="0">
              <a:buNone/>
            </a:pPr>
            <a:r>
              <a:rPr lang="en-US" sz="1800" dirty="0" smtClean="0"/>
              <a:t>*If a team has the most volunteers and the most hours they can win both prizes</a:t>
            </a:r>
            <a:endParaRPr lang="en-US" sz="1800" dirty="0"/>
          </a:p>
        </p:txBody>
      </p:sp>
      <p:pic>
        <p:nvPicPr>
          <p:cNvPr id="4" name="Picture 2" descr="tur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192" y="4672584"/>
            <a:ext cx="1384808" cy="138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2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Turkey Tri Volunteer Incentive</a:t>
            </a:r>
            <a:endParaRPr lang="en-US" dirty="0"/>
          </a:p>
        </p:txBody>
      </p:sp>
      <p:sp>
        <p:nvSpPr>
          <p:cNvPr id="3" name="Content Placeholder 2"/>
          <p:cNvSpPr>
            <a:spLocks noGrp="1"/>
          </p:cNvSpPr>
          <p:nvPr>
            <p:ph idx="1"/>
          </p:nvPr>
        </p:nvSpPr>
        <p:spPr/>
        <p:txBody>
          <a:bodyPr/>
          <a:lstStyle/>
          <a:p>
            <a:r>
              <a:rPr lang="en-US" dirty="0" smtClean="0"/>
              <a:t>Register by November 1</a:t>
            </a:r>
            <a:r>
              <a:rPr lang="en-US" baseline="30000" dirty="0" smtClean="0"/>
              <a:t>st</a:t>
            </a:r>
            <a:endParaRPr lang="en-US" dirty="0" smtClean="0"/>
          </a:p>
          <a:p>
            <a:pPr lvl="1"/>
            <a:r>
              <a:rPr lang="en-US" dirty="0" smtClean="0"/>
              <a:t>Sign up online</a:t>
            </a:r>
            <a:r>
              <a:rPr lang="en-US" dirty="0"/>
              <a:t> </a:t>
            </a:r>
            <a:r>
              <a:rPr lang="en-US" dirty="0" smtClean="0">
                <a:hlinkClick r:id="rId2"/>
              </a:rPr>
              <a:t>here</a:t>
            </a:r>
            <a:r>
              <a:rPr lang="en-US" dirty="0" smtClean="0"/>
              <a:t> </a:t>
            </a:r>
            <a:r>
              <a:rPr lang="en-US" dirty="0"/>
              <a:t>or if </a:t>
            </a:r>
            <a:r>
              <a:rPr lang="en-US" dirty="0" smtClean="0"/>
              <a:t>you </a:t>
            </a:r>
            <a:r>
              <a:rPr lang="en-US" dirty="0"/>
              <a:t>need credit in Give </a:t>
            </a:r>
            <a:r>
              <a:rPr lang="en-US" dirty="0" smtClean="0"/>
              <a:t>Pulse sign </a:t>
            </a:r>
            <a:r>
              <a:rPr lang="en-US" dirty="0"/>
              <a:t>up </a:t>
            </a:r>
            <a:r>
              <a:rPr lang="en-US" dirty="0">
                <a:hlinkClick r:id="rId3"/>
              </a:rPr>
              <a:t>here</a:t>
            </a:r>
            <a:r>
              <a:rPr lang="en-US" dirty="0"/>
              <a:t>. </a:t>
            </a:r>
            <a:endParaRPr lang="en-US" dirty="0" smtClean="0"/>
          </a:p>
          <a:p>
            <a:r>
              <a:rPr lang="en-US" dirty="0" smtClean="0"/>
              <a:t>There will be a sign in sheet for you to designate which club you are with at the event</a:t>
            </a:r>
          </a:p>
          <a:p>
            <a:r>
              <a:rPr lang="en-US" dirty="0" smtClean="0"/>
              <a:t>Volunteers do no need to be limited to club members</a:t>
            </a:r>
          </a:p>
          <a:p>
            <a:pPr lvl="1"/>
            <a:r>
              <a:rPr lang="en-US" dirty="0" smtClean="0"/>
              <a:t>Roommate, friends, classmates want to help?</a:t>
            </a:r>
          </a:p>
          <a:p>
            <a:pPr lvl="1"/>
            <a:r>
              <a:rPr lang="en-US" dirty="0" smtClean="0"/>
              <a:t>They can volunteer and get credit as your club</a:t>
            </a:r>
            <a:endParaRPr lang="en-US" dirty="0"/>
          </a:p>
        </p:txBody>
      </p:sp>
      <p:pic>
        <p:nvPicPr>
          <p:cNvPr id="4" name="Picture 2" descr="tu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192" y="4672584"/>
            <a:ext cx="1384808" cy="138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5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Travel Changes</a:t>
            </a:r>
            <a:endParaRPr lang="en-US" dirty="0"/>
          </a:p>
        </p:txBody>
      </p:sp>
    </p:spTree>
    <p:extLst>
      <p:ext uri="{BB962C8B-B14F-4D97-AF65-F5344CB8AC3E}">
        <p14:creationId xmlns:p14="http://schemas.microsoft.com/office/powerpoint/2010/main" val="184545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Overnight Travel Changes</a:t>
            </a:r>
            <a:br>
              <a:rPr lang="en-US" dirty="0" smtClean="0"/>
            </a:br>
            <a:r>
              <a:rPr lang="en-US" sz="2200" dirty="0" smtClean="0"/>
              <a:t>(day trips remain the same)</a:t>
            </a:r>
            <a:endParaRPr lang="en-US" sz="2200" dirty="0"/>
          </a:p>
        </p:txBody>
      </p:sp>
      <p:sp>
        <p:nvSpPr>
          <p:cNvPr id="3" name="Content Placeholder 2"/>
          <p:cNvSpPr>
            <a:spLocks noGrp="1"/>
          </p:cNvSpPr>
          <p:nvPr>
            <p:ph idx="1"/>
          </p:nvPr>
        </p:nvSpPr>
        <p:spPr/>
        <p:txBody>
          <a:bodyPr/>
          <a:lstStyle/>
          <a:p>
            <a:r>
              <a:rPr lang="en-US" dirty="0" smtClean="0"/>
              <a:t>Starting November 1</a:t>
            </a:r>
            <a:r>
              <a:rPr lang="en-US" baseline="30000" dirty="0" smtClean="0"/>
              <a:t>st</a:t>
            </a:r>
            <a:r>
              <a:rPr lang="en-US" dirty="0" smtClean="0"/>
              <a:t>?</a:t>
            </a:r>
          </a:p>
          <a:p>
            <a:pPr lvl="1"/>
            <a:r>
              <a:rPr lang="en-US" dirty="0" smtClean="0"/>
              <a:t>All university travel and purchases will be in a new system called Concur</a:t>
            </a:r>
          </a:p>
          <a:p>
            <a:pPr lvl="2"/>
            <a:r>
              <a:rPr lang="en-US" dirty="0" smtClean="0"/>
              <a:t>It will be an App in your </a:t>
            </a:r>
            <a:r>
              <a:rPr lang="en-US" dirty="0" err="1" smtClean="0"/>
              <a:t>eWeber</a:t>
            </a:r>
            <a:r>
              <a:rPr lang="en-US" dirty="0" smtClean="0"/>
              <a:t> Portal</a:t>
            </a:r>
          </a:p>
          <a:p>
            <a:pPr lvl="2"/>
            <a:r>
              <a:rPr lang="en-US" dirty="0" smtClean="0"/>
              <a:t>It will be an App on your phone</a:t>
            </a:r>
          </a:p>
          <a:p>
            <a:pPr lvl="2"/>
            <a:r>
              <a:rPr lang="en-US" dirty="0" smtClean="0"/>
              <a:t>Will require a lot more work on your end</a:t>
            </a:r>
          </a:p>
          <a:p>
            <a:pPr lvl="1"/>
            <a:r>
              <a:rPr lang="en-US" dirty="0" smtClean="0"/>
              <a:t>Its not set up for group travels but we have to make it work</a:t>
            </a:r>
          </a:p>
          <a:p>
            <a:endParaRPr lang="en-US" dirty="0"/>
          </a:p>
        </p:txBody>
      </p:sp>
      <p:sp>
        <p:nvSpPr>
          <p:cNvPr id="4" name="AutoShape 2" descr="SAP Concur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513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WSU Overnight Travel Changes</a:t>
            </a:r>
            <a:br>
              <a:rPr lang="en-US" dirty="0" smtClean="0"/>
            </a:br>
            <a:r>
              <a:rPr lang="en-US" sz="2200" dirty="0" smtClean="0"/>
              <a:t>(day trips remain the same)</a:t>
            </a:r>
            <a:endParaRPr lang="en-US" sz="2200" dirty="0"/>
          </a:p>
        </p:txBody>
      </p:sp>
      <p:sp>
        <p:nvSpPr>
          <p:cNvPr id="3" name="Content Placeholder 2"/>
          <p:cNvSpPr>
            <a:spLocks noGrp="1"/>
          </p:cNvSpPr>
          <p:nvPr>
            <p:ph idx="1"/>
          </p:nvPr>
        </p:nvSpPr>
        <p:spPr/>
        <p:txBody>
          <a:bodyPr/>
          <a:lstStyle/>
          <a:p>
            <a:pPr marL="457200" lvl="1" indent="0" algn="ctr">
              <a:buNone/>
            </a:pPr>
            <a:r>
              <a:rPr lang="en-US" sz="4800" dirty="0" smtClean="0"/>
              <a:t>Unless the purchase is preapproved and set up correctly on Concur you will not be able to purchase it or be reimbursed</a:t>
            </a:r>
          </a:p>
          <a:p>
            <a:endParaRPr lang="en-US" dirty="0"/>
          </a:p>
        </p:txBody>
      </p:sp>
      <p:sp>
        <p:nvSpPr>
          <p:cNvPr id="4" name="AutoShape 2" descr="SAP Concur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996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WSU Overnight Travel Changes</a:t>
            </a:r>
            <a:endParaRPr lang="en-US" dirty="0"/>
          </a:p>
        </p:txBody>
      </p:sp>
      <p:sp>
        <p:nvSpPr>
          <p:cNvPr id="3" name="Content Placeholder 2"/>
          <p:cNvSpPr>
            <a:spLocks noGrp="1"/>
          </p:cNvSpPr>
          <p:nvPr>
            <p:ph idx="1"/>
          </p:nvPr>
        </p:nvSpPr>
        <p:spPr/>
        <p:txBody>
          <a:bodyPr/>
          <a:lstStyle/>
          <a:p>
            <a:r>
              <a:rPr lang="en-US" dirty="0" smtClean="0"/>
              <a:t>Starting November 1</a:t>
            </a:r>
            <a:r>
              <a:rPr lang="en-US" baseline="30000" dirty="0" smtClean="0"/>
              <a:t>st</a:t>
            </a:r>
            <a:r>
              <a:rPr lang="en-US" dirty="0" smtClean="0"/>
              <a:t>?</a:t>
            </a:r>
          </a:p>
          <a:p>
            <a:pPr lvl="1"/>
            <a:r>
              <a:rPr lang="en-US" dirty="0" smtClean="0"/>
              <a:t>All those being reimbursed must be in the Concur and have completed the in-person travel trainings with the purchasing department*</a:t>
            </a:r>
          </a:p>
          <a:p>
            <a:pPr lvl="1"/>
            <a:r>
              <a:rPr lang="en-US" dirty="0" smtClean="0"/>
              <a:t>All those with a </a:t>
            </a:r>
            <a:r>
              <a:rPr lang="en-US" dirty="0" err="1" smtClean="0"/>
              <a:t>Pcard</a:t>
            </a:r>
            <a:r>
              <a:rPr lang="en-US" dirty="0" smtClean="0"/>
              <a:t> must be in the Concur system and have completed the in-person </a:t>
            </a:r>
            <a:r>
              <a:rPr lang="en-US" dirty="0" err="1" smtClean="0"/>
              <a:t>Pcard</a:t>
            </a:r>
            <a:r>
              <a:rPr lang="en-US" dirty="0" smtClean="0"/>
              <a:t> training with Purchasing*</a:t>
            </a:r>
          </a:p>
          <a:p>
            <a:pPr lvl="1"/>
            <a:r>
              <a:rPr lang="en-US" dirty="0" smtClean="0"/>
              <a:t>Teams must have at least 1 </a:t>
            </a:r>
            <a:r>
              <a:rPr lang="en-US" dirty="0" err="1" smtClean="0"/>
              <a:t>Pcard</a:t>
            </a:r>
            <a:endParaRPr lang="en-US" dirty="0" smtClean="0"/>
          </a:p>
          <a:p>
            <a:pPr lvl="2"/>
            <a:r>
              <a:rPr lang="en-US" dirty="0" smtClean="0"/>
              <a:t>Whoever’s name is on the </a:t>
            </a:r>
            <a:r>
              <a:rPr lang="en-US" dirty="0" err="1" smtClean="0"/>
              <a:t>Pcard</a:t>
            </a:r>
            <a:r>
              <a:rPr lang="en-US" dirty="0" smtClean="0"/>
              <a:t> must go on the trip</a:t>
            </a:r>
          </a:p>
          <a:p>
            <a:pPr lvl="2" algn="r"/>
            <a:r>
              <a:rPr lang="en-US" sz="1800" dirty="0" smtClean="0"/>
              <a:t>*These are different trainings</a:t>
            </a:r>
          </a:p>
          <a:p>
            <a:endParaRPr lang="en-US" dirty="0"/>
          </a:p>
        </p:txBody>
      </p:sp>
    </p:spTree>
    <p:extLst>
      <p:ext uri="{BB962C8B-B14F-4D97-AF65-F5344CB8AC3E}">
        <p14:creationId xmlns:p14="http://schemas.microsoft.com/office/powerpoint/2010/main" val="390283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WSU Overnight Travel Changes</a:t>
            </a:r>
            <a:endParaRPr lang="en-US" dirty="0"/>
          </a:p>
        </p:txBody>
      </p:sp>
      <p:sp>
        <p:nvSpPr>
          <p:cNvPr id="3" name="Content Placeholder 2"/>
          <p:cNvSpPr>
            <a:spLocks noGrp="1"/>
          </p:cNvSpPr>
          <p:nvPr>
            <p:ph idx="1"/>
          </p:nvPr>
        </p:nvSpPr>
        <p:spPr/>
        <p:txBody>
          <a:bodyPr/>
          <a:lstStyle/>
          <a:p>
            <a:r>
              <a:rPr lang="en-US" sz="2800" dirty="0" smtClean="0"/>
              <a:t>Known issues with club </a:t>
            </a:r>
            <a:r>
              <a:rPr lang="en-US" sz="2800" dirty="0" err="1" smtClean="0"/>
              <a:t>Pcards</a:t>
            </a:r>
            <a:endParaRPr lang="en-US" sz="2800" dirty="0" smtClean="0"/>
          </a:p>
          <a:p>
            <a:pPr lvl="1"/>
            <a:r>
              <a:rPr lang="en-US" sz="2400" dirty="0"/>
              <a:t>Only the person whose name is on the card can use it</a:t>
            </a:r>
          </a:p>
          <a:p>
            <a:pPr lvl="1"/>
            <a:r>
              <a:rPr lang="en-US" sz="2400" dirty="0" smtClean="0"/>
              <a:t>It is a declining balance card; not a credit card</a:t>
            </a:r>
          </a:p>
          <a:p>
            <a:pPr lvl="2"/>
            <a:r>
              <a:rPr lang="en-US" sz="2000" dirty="0" smtClean="0"/>
              <a:t>Think of it as a gift card</a:t>
            </a:r>
          </a:p>
          <a:p>
            <a:pPr lvl="1"/>
            <a:r>
              <a:rPr lang="en-US" sz="2400" dirty="0"/>
              <a:t>What we preload on the card comes out of the club budget regardless if used or not </a:t>
            </a:r>
          </a:p>
          <a:p>
            <a:pPr lvl="2"/>
            <a:r>
              <a:rPr lang="en-US" sz="2000" dirty="0"/>
              <a:t>That amount does not go back into the club budget until card is closed out/canceled.</a:t>
            </a:r>
          </a:p>
          <a:p>
            <a:pPr lvl="1"/>
            <a:r>
              <a:rPr lang="en-US" sz="2400" dirty="0" smtClean="0"/>
              <a:t>If you overspend while on a trip, you become personally responsible for those purchases</a:t>
            </a:r>
          </a:p>
          <a:p>
            <a:pPr lvl="1"/>
            <a:r>
              <a:rPr lang="en-US" sz="2400" dirty="0" smtClean="0"/>
              <a:t>Lots of responsibility on the </a:t>
            </a:r>
            <a:r>
              <a:rPr lang="en-US" sz="2400" dirty="0" err="1" smtClean="0"/>
              <a:t>Pcard</a:t>
            </a:r>
            <a:r>
              <a:rPr lang="en-US" sz="2400" dirty="0" smtClean="0"/>
              <a:t> holder</a:t>
            </a:r>
          </a:p>
        </p:txBody>
      </p:sp>
    </p:spTree>
    <p:extLst>
      <p:ext uri="{BB962C8B-B14F-4D97-AF65-F5344CB8AC3E}">
        <p14:creationId xmlns:p14="http://schemas.microsoft.com/office/powerpoint/2010/main" val="295885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Moving Forward </a:t>
            </a:r>
            <a:br>
              <a:rPr lang="en-US" dirty="0" smtClean="0"/>
            </a:br>
            <a:r>
              <a:rPr lang="en-US" sz="2000" dirty="0" smtClean="0"/>
              <a:t>(as of today, could change as more information becomes available)</a:t>
            </a:r>
            <a:endParaRPr lang="en-US" dirty="0"/>
          </a:p>
        </p:txBody>
      </p:sp>
      <p:sp>
        <p:nvSpPr>
          <p:cNvPr id="3" name="Content Placeholder 2"/>
          <p:cNvSpPr>
            <a:spLocks noGrp="1"/>
          </p:cNvSpPr>
          <p:nvPr>
            <p:ph idx="1"/>
          </p:nvPr>
        </p:nvSpPr>
        <p:spPr/>
        <p:txBody>
          <a:bodyPr/>
          <a:lstStyle/>
          <a:p>
            <a:pPr marL="514350" indent="-457200">
              <a:buFont typeface="+mj-lt"/>
              <a:buAutoNum type="arabicPeriod"/>
            </a:pPr>
            <a:r>
              <a:rPr lang="en-US" sz="2000" dirty="0" smtClean="0"/>
              <a:t>Submit the overnight travel in DSE and the Purchase request as normal </a:t>
            </a:r>
            <a:r>
              <a:rPr lang="en-US" sz="1200" i="1" dirty="0" smtClean="0"/>
              <a:t>(</a:t>
            </a:r>
            <a:r>
              <a:rPr lang="en-US" sz="1200" i="1" dirty="0"/>
              <a:t>this has not changed)</a:t>
            </a:r>
            <a:endParaRPr lang="en-US" sz="300" i="1" dirty="0"/>
          </a:p>
          <a:p>
            <a:pPr marL="914400" lvl="1"/>
            <a:r>
              <a:rPr lang="en-US" sz="1800" dirty="0" smtClean="0"/>
              <a:t>Include who will be reimbursed and for what</a:t>
            </a:r>
          </a:p>
          <a:p>
            <a:pPr marL="914400" lvl="1"/>
            <a:r>
              <a:rPr lang="en-US" sz="1800" dirty="0" smtClean="0"/>
              <a:t>Example: Emma reimbursed for driving to MSU Denver (508 miles </a:t>
            </a:r>
            <a:r>
              <a:rPr lang="en-US" sz="1800" dirty="0"/>
              <a:t>o</a:t>
            </a:r>
            <a:r>
              <a:rPr lang="en-US" sz="1800" dirty="0" smtClean="0"/>
              <a:t>ne way/1016 miles roundtrip at $0.30/mile = $304.80 total)</a:t>
            </a:r>
          </a:p>
          <a:p>
            <a:pPr marL="514350" indent="-457200">
              <a:buFont typeface="+mj-lt"/>
              <a:buAutoNum type="arabicPeriod"/>
            </a:pPr>
            <a:r>
              <a:rPr lang="en-US" sz="2000" dirty="0" err="1" smtClean="0"/>
              <a:t>CoSpo</a:t>
            </a:r>
            <a:r>
              <a:rPr lang="en-US" sz="2000" dirty="0" smtClean="0"/>
              <a:t> office will set up all approved trip expenses (hotels, rental cars, meals, registrations fees, mileage reimbursements, etc.) in Concur prior to travel</a:t>
            </a:r>
          </a:p>
          <a:p>
            <a:pPr marL="914400" lvl="1" indent="-228600"/>
            <a:r>
              <a:rPr lang="en-US" sz="1800" dirty="0" smtClean="0"/>
              <a:t>This includes working with </a:t>
            </a:r>
            <a:r>
              <a:rPr lang="en-US" sz="1800" dirty="0" err="1" smtClean="0"/>
              <a:t>Christopherson</a:t>
            </a:r>
            <a:endParaRPr lang="en-US" sz="1800" dirty="0" smtClean="0"/>
          </a:p>
          <a:p>
            <a:pPr marL="514350" indent="-457200">
              <a:buFont typeface="+mj-lt"/>
              <a:buAutoNum type="arabicPeriod"/>
            </a:pPr>
            <a:r>
              <a:rPr lang="en-US" sz="2000" dirty="0" err="1"/>
              <a:t>Pcard</a:t>
            </a:r>
            <a:r>
              <a:rPr lang="en-US" sz="2000" dirty="0"/>
              <a:t> will be loaded with approved funds for </a:t>
            </a:r>
            <a:r>
              <a:rPr lang="en-US" sz="2000" dirty="0" smtClean="0"/>
              <a:t>the trip</a:t>
            </a:r>
          </a:p>
          <a:p>
            <a:pPr marL="914400" lvl="1"/>
            <a:r>
              <a:rPr lang="en-US" sz="1600" dirty="0" smtClean="0"/>
              <a:t>This </a:t>
            </a:r>
            <a:r>
              <a:rPr lang="en-US" sz="1600" dirty="0" err="1" smtClean="0"/>
              <a:t>Pcard</a:t>
            </a:r>
            <a:r>
              <a:rPr lang="en-US" sz="1600" dirty="0" smtClean="0"/>
              <a:t> will now pay for hotel, rental cars, entry fees, </a:t>
            </a:r>
            <a:r>
              <a:rPr lang="en-US" sz="1600" dirty="0" err="1" smtClean="0"/>
              <a:t>etc</a:t>
            </a:r>
            <a:endParaRPr lang="en-US" sz="1600" dirty="0"/>
          </a:p>
          <a:p>
            <a:pPr marL="514350" indent="-457200">
              <a:buFont typeface="+mj-lt"/>
              <a:buAutoNum type="arabicPeriod"/>
            </a:pPr>
            <a:r>
              <a:rPr lang="en-US" sz="2000" dirty="0" err="1" smtClean="0"/>
              <a:t>Pcard</a:t>
            </a:r>
            <a:r>
              <a:rPr lang="en-US" sz="2000" dirty="0" smtClean="0"/>
              <a:t> holder and those being reimbursed must go in and approve/agree to the trip terms in Concur 1 week before travel</a:t>
            </a:r>
          </a:p>
        </p:txBody>
      </p:sp>
    </p:spTree>
    <p:extLst>
      <p:ext uri="{BB962C8B-B14F-4D97-AF65-F5344CB8AC3E}">
        <p14:creationId xmlns:p14="http://schemas.microsoft.com/office/powerpoint/2010/main" val="302867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Moving Forward </a:t>
            </a:r>
            <a:br>
              <a:rPr lang="en-US" dirty="0" smtClean="0"/>
            </a:br>
            <a:r>
              <a:rPr lang="en-US" sz="2000" dirty="0"/>
              <a:t>(as of today, could change as more information becomes available)</a:t>
            </a:r>
            <a:endParaRPr lang="en-US" dirty="0"/>
          </a:p>
        </p:txBody>
      </p:sp>
      <p:sp>
        <p:nvSpPr>
          <p:cNvPr id="3" name="Content Placeholder 2"/>
          <p:cNvSpPr>
            <a:spLocks noGrp="1"/>
          </p:cNvSpPr>
          <p:nvPr>
            <p:ph idx="1"/>
          </p:nvPr>
        </p:nvSpPr>
        <p:spPr/>
        <p:txBody>
          <a:bodyPr/>
          <a:lstStyle/>
          <a:p>
            <a:pPr marL="514350" indent="-457200">
              <a:buFont typeface="+mj-lt"/>
              <a:buAutoNum type="arabicPeriod" startAt="5"/>
            </a:pPr>
            <a:r>
              <a:rPr lang="en-US" sz="2000" dirty="0" smtClean="0"/>
              <a:t>When picking up the binder, now you’ll check out the </a:t>
            </a:r>
            <a:r>
              <a:rPr lang="en-US" sz="2000" dirty="0" err="1" smtClean="0"/>
              <a:t>Pcard</a:t>
            </a:r>
            <a:r>
              <a:rPr lang="en-US" sz="2000" dirty="0" smtClean="0"/>
              <a:t> as well</a:t>
            </a:r>
          </a:p>
          <a:p>
            <a:pPr marL="514350" indent="-457200">
              <a:buFont typeface="+mj-lt"/>
              <a:buAutoNum type="arabicPeriod" startAt="5"/>
            </a:pPr>
            <a:r>
              <a:rPr lang="en-US" sz="2000" dirty="0" err="1" smtClean="0"/>
              <a:t>Pcard</a:t>
            </a:r>
            <a:r>
              <a:rPr lang="en-US" sz="2000" dirty="0" smtClean="0"/>
              <a:t> holder will make all purchases during trip</a:t>
            </a:r>
          </a:p>
          <a:p>
            <a:pPr marL="971550" lvl="1">
              <a:buFont typeface="Arial" panose="020B0604020202020204" pitchFamily="34" charset="0"/>
              <a:buChar char="•"/>
            </a:pPr>
            <a:r>
              <a:rPr lang="en-US" sz="1800" dirty="0" smtClean="0"/>
              <a:t>Take </a:t>
            </a:r>
            <a:r>
              <a:rPr lang="en-US" sz="1800" dirty="0"/>
              <a:t>pictures and upload receipts in real </a:t>
            </a:r>
            <a:r>
              <a:rPr lang="en-US" sz="1800" dirty="0" smtClean="0"/>
              <a:t>time to Concur using the app</a:t>
            </a:r>
          </a:p>
          <a:p>
            <a:pPr marL="971550" lvl="1">
              <a:buFont typeface="Arial" panose="020B0604020202020204" pitchFamily="34" charset="0"/>
              <a:buChar char="•"/>
            </a:pPr>
            <a:r>
              <a:rPr lang="en-US" sz="1800" dirty="0" smtClean="0"/>
              <a:t>Must indicate on the “attending form” in the app who ate if meals were purchased</a:t>
            </a:r>
            <a:endParaRPr lang="en-US" sz="2000" dirty="0"/>
          </a:p>
          <a:p>
            <a:pPr marL="514350" indent="-457200">
              <a:buFont typeface="+mj-lt"/>
              <a:buAutoNum type="arabicPeriod" startAt="5"/>
            </a:pPr>
            <a:r>
              <a:rPr lang="en-US" sz="2000" dirty="0" smtClean="0"/>
              <a:t>Return travel binder and </a:t>
            </a:r>
            <a:r>
              <a:rPr lang="en-US" sz="2000" dirty="0" err="1" smtClean="0"/>
              <a:t>Pcard</a:t>
            </a:r>
            <a:r>
              <a:rPr lang="en-US" sz="2000" dirty="0" smtClean="0"/>
              <a:t> by 10a the next business day after returning to campus </a:t>
            </a:r>
            <a:r>
              <a:rPr lang="en-US" sz="1400" i="1" dirty="0"/>
              <a:t>(this has not changed)</a:t>
            </a:r>
            <a:endParaRPr lang="en-US" sz="400" i="1" dirty="0"/>
          </a:p>
          <a:p>
            <a:pPr marL="514350" indent="-457200">
              <a:buFont typeface="+mj-lt"/>
              <a:buAutoNum type="arabicPeriod" startAt="5"/>
            </a:pPr>
            <a:r>
              <a:rPr lang="en-US" sz="2000" dirty="0" err="1" smtClean="0"/>
              <a:t>CoSpo</a:t>
            </a:r>
            <a:r>
              <a:rPr lang="en-US" sz="2000" dirty="0" smtClean="0"/>
              <a:t> Office will look through Concur trip and verify you have done everything correctly. They will then either send the report to you to approve or ask you to complete outstanding tasks</a:t>
            </a:r>
          </a:p>
          <a:p>
            <a:pPr marL="969963" lvl="1">
              <a:buFont typeface="Arial" panose="020B0604020202020204" pitchFamily="34" charset="0"/>
              <a:buChar char="•"/>
            </a:pPr>
            <a:r>
              <a:rPr lang="en-US" sz="1800" dirty="0" smtClean="0"/>
              <a:t>If </a:t>
            </a:r>
            <a:r>
              <a:rPr lang="en-US" sz="1800" dirty="0"/>
              <a:t>this is not completed within 3 days, clubs will be shut down until this is finalized. </a:t>
            </a:r>
            <a:r>
              <a:rPr lang="en-US" sz="1800" dirty="0" smtClean="0"/>
              <a:t>This includes practices</a:t>
            </a:r>
            <a:endParaRPr lang="en-US" sz="1800" dirty="0"/>
          </a:p>
          <a:p>
            <a:pPr marL="514350" indent="-457200">
              <a:buFont typeface="+mj-lt"/>
              <a:buAutoNum type="arabicPeriod" startAt="5"/>
            </a:pPr>
            <a:r>
              <a:rPr lang="en-US" sz="2000" dirty="0" err="1" smtClean="0"/>
              <a:t>Pcard</a:t>
            </a:r>
            <a:r>
              <a:rPr lang="en-US" sz="2000" dirty="0" smtClean="0"/>
              <a:t> holders </a:t>
            </a:r>
            <a:r>
              <a:rPr lang="en-US" sz="2000" dirty="0"/>
              <a:t>must complete </a:t>
            </a:r>
            <a:r>
              <a:rPr lang="en-US" sz="2000" dirty="0" err="1"/>
              <a:t>Pcard</a:t>
            </a:r>
            <a:r>
              <a:rPr lang="en-US" sz="2000" dirty="0"/>
              <a:t> Statements in Concur </a:t>
            </a:r>
            <a:r>
              <a:rPr lang="en-US" sz="2000" dirty="0" smtClean="0"/>
              <a:t>Monthly within 7 days of it being closed (this due date is TBD)</a:t>
            </a:r>
          </a:p>
        </p:txBody>
      </p:sp>
    </p:spTree>
    <p:extLst>
      <p:ext uri="{BB962C8B-B14F-4D97-AF65-F5344CB8AC3E}">
        <p14:creationId xmlns:p14="http://schemas.microsoft.com/office/powerpoint/2010/main" val="247937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t>If you cannot handle that responsibility do not become a </a:t>
            </a:r>
            <a:r>
              <a:rPr lang="en-US" sz="6000" dirty="0" err="1" smtClean="0"/>
              <a:t>Pcard</a:t>
            </a:r>
            <a:r>
              <a:rPr lang="en-US" sz="6000" dirty="0" smtClean="0"/>
              <a:t> holder!</a:t>
            </a:r>
            <a:endParaRPr lang="en-US" sz="6000" dirty="0"/>
          </a:p>
        </p:txBody>
      </p:sp>
    </p:spTree>
    <p:extLst>
      <p:ext uri="{BB962C8B-B14F-4D97-AF65-F5344CB8AC3E}">
        <p14:creationId xmlns:p14="http://schemas.microsoft.com/office/powerpoint/2010/main" val="265380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So Far</a:t>
            </a:r>
            <a:endParaRPr lang="en-US" dirty="0"/>
          </a:p>
        </p:txBody>
      </p:sp>
      <p:sp>
        <p:nvSpPr>
          <p:cNvPr id="4" name="Content Placeholder 3"/>
          <p:cNvSpPr>
            <a:spLocks noGrp="1"/>
          </p:cNvSpPr>
          <p:nvPr>
            <p:ph idx="1"/>
          </p:nvPr>
        </p:nvSpPr>
        <p:spPr/>
        <p:txBody>
          <a:bodyPr/>
          <a:lstStyle/>
          <a:p>
            <a:r>
              <a:rPr lang="en-US" dirty="0" smtClean="0"/>
              <a:t>Home Events, clarification</a:t>
            </a:r>
          </a:p>
          <a:p>
            <a:pPr lvl="1"/>
            <a:r>
              <a:rPr lang="en-US" dirty="0" smtClean="0"/>
              <a:t>While you list the full reservation time, in the notes indicate the setup time and start time</a:t>
            </a:r>
          </a:p>
          <a:p>
            <a:pPr lvl="2"/>
            <a:r>
              <a:rPr lang="en-US" dirty="0" smtClean="0"/>
              <a:t>Example: Set up field from 11-12; warm up; games starts at 12:30p</a:t>
            </a:r>
          </a:p>
          <a:p>
            <a:pPr lvl="1"/>
            <a:r>
              <a:rPr lang="en-US" dirty="0" smtClean="0"/>
              <a:t>Need to be approved 2 weeks out to guarantee AT coverage</a:t>
            </a:r>
          </a:p>
          <a:p>
            <a:pPr lvl="2"/>
            <a:r>
              <a:rPr lang="en-US" dirty="0" smtClean="0"/>
              <a:t>Approved means facility is secured, google calendar is updated and event is approved in DSE</a:t>
            </a:r>
          </a:p>
          <a:p>
            <a:pPr lvl="1"/>
            <a:r>
              <a:rPr lang="en-US" dirty="0" smtClean="0"/>
              <a:t>Have until 3 days out to finalize the playing roster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Risks</a:t>
            </a:r>
            <a:endParaRPr lang="en-US" dirty="0"/>
          </a:p>
        </p:txBody>
      </p:sp>
      <p:sp>
        <p:nvSpPr>
          <p:cNvPr id="3" name="Content Placeholder 2"/>
          <p:cNvSpPr>
            <a:spLocks noGrp="1"/>
          </p:cNvSpPr>
          <p:nvPr>
            <p:ph idx="1"/>
          </p:nvPr>
        </p:nvSpPr>
        <p:spPr/>
        <p:txBody>
          <a:bodyPr/>
          <a:lstStyle/>
          <a:p>
            <a:r>
              <a:rPr lang="en-US" dirty="0" smtClean="0"/>
              <a:t>Strict 3 Strike policy</a:t>
            </a:r>
          </a:p>
          <a:p>
            <a:pPr lvl="1"/>
            <a:r>
              <a:rPr lang="en-US" dirty="0" smtClean="0"/>
              <a:t>Violate purchasing policies/protocols 3 times, you loose your privilege to be a </a:t>
            </a:r>
            <a:r>
              <a:rPr lang="en-US" dirty="0" err="1" smtClean="0"/>
              <a:t>Pcard</a:t>
            </a:r>
            <a:r>
              <a:rPr lang="en-US" dirty="0" smtClean="0"/>
              <a:t> holder or be reimbursed</a:t>
            </a:r>
          </a:p>
          <a:p>
            <a:r>
              <a:rPr lang="en-US" dirty="0" smtClean="0"/>
              <a:t>Risk losing more funds from club account than intended</a:t>
            </a:r>
          </a:p>
          <a:p>
            <a:r>
              <a:rPr lang="en-US" dirty="0" smtClean="0"/>
              <a:t>Risk being shut down as a club</a:t>
            </a:r>
          </a:p>
          <a:p>
            <a:endParaRPr lang="en-US" dirty="0"/>
          </a:p>
        </p:txBody>
      </p:sp>
    </p:spTree>
    <p:extLst>
      <p:ext uri="{BB962C8B-B14F-4D97-AF65-F5344CB8AC3E}">
        <p14:creationId xmlns:p14="http://schemas.microsoft.com/office/powerpoint/2010/main" val="185461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WSU Overnight Travel Changes</a:t>
            </a:r>
            <a:endParaRPr lang="en-US" dirty="0"/>
          </a:p>
        </p:txBody>
      </p:sp>
      <p:sp>
        <p:nvSpPr>
          <p:cNvPr id="3" name="Content Placeholder 2"/>
          <p:cNvSpPr>
            <a:spLocks noGrp="1"/>
          </p:cNvSpPr>
          <p:nvPr>
            <p:ph idx="1"/>
          </p:nvPr>
        </p:nvSpPr>
        <p:spPr>
          <a:xfrm>
            <a:off x="457199" y="1498601"/>
            <a:ext cx="8229601" cy="961136"/>
          </a:xfrm>
        </p:spPr>
        <p:txBody>
          <a:bodyPr/>
          <a:lstStyle/>
          <a:p>
            <a:r>
              <a:rPr lang="en-US" sz="2800" dirty="0" smtClean="0"/>
              <a:t>If you intend to have an overnight travel, your club must have a </a:t>
            </a:r>
            <a:r>
              <a:rPr lang="en-US" sz="2800" dirty="0" err="1" smtClean="0"/>
              <a:t>Pcard</a:t>
            </a:r>
            <a:endParaRPr lang="en-US" sz="2800" dirty="0" smtClean="0"/>
          </a:p>
          <a:p>
            <a:endParaRPr lang="en-US" sz="2400" dirty="0" smtClean="0"/>
          </a:p>
          <a:p>
            <a:pPr lvl="1"/>
            <a:endParaRPr lang="en-US" sz="2400" dirty="0" smtClean="0"/>
          </a:p>
        </p:txBody>
      </p:sp>
      <p:sp>
        <p:nvSpPr>
          <p:cNvPr id="4" name="Content Placeholder 2"/>
          <p:cNvSpPr txBox="1">
            <a:spLocks/>
          </p:cNvSpPr>
          <p:nvPr/>
        </p:nvSpPr>
        <p:spPr>
          <a:xfrm>
            <a:off x="457201" y="2459737"/>
            <a:ext cx="8381999" cy="2350008"/>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Teams with </a:t>
            </a:r>
            <a:r>
              <a:rPr lang="en-US" sz="2800" dirty="0" err="1"/>
              <a:t>Pcards</a:t>
            </a:r>
            <a:endParaRPr lang="en-US" sz="2800" dirty="0"/>
          </a:p>
          <a:p>
            <a:pPr lvl="1"/>
            <a:r>
              <a:rPr lang="en-US" sz="2000" dirty="0"/>
              <a:t>Hockey: Bryon </a:t>
            </a:r>
            <a:r>
              <a:rPr lang="en-US" sz="2000" dirty="0" err="1"/>
              <a:t>Fobair</a:t>
            </a:r>
            <a:r>
              <a:rPr lang="en-US" sz="2000" dirty="0"/>
              <a:t> </a:t>
            </a:r>
          </a:p>
          <a:p>
            <a:pPr lvl="1"/>
            <a:r>
              <a:rPr lang="en-US" sz="2000" dirty="0"/>
              <a:t>Men's Rugby: Jai-Ja Lee</a:t>
            </a:r>
          </a:p>
          <a:p>
            <a:pPr lvl="1"/>
            <a:r>
              <a:rPr lang="en-US" sz="2000" dirty="0"/>
              <a:t>Weightlifting: Giovanni </a:t>
            </a:r>
            <a:r>
              <a:rPr lang="en-US" sz="2000" dirty="0" err="1"/>
              <a:t>Volpi</a:t>
            </a:r>
            <a:r>
              <a:rPr lang="en-US" sz="2000" dirty="0"/>
              <a:t> </a:t>
            </a:r>
          </a:p>
          <a:p>
            <a:pPr lvl="1"/>
            <a:r>
              <a:rPr lang="en-US" sz="2000" dirty="0"/>
              <a:t>Table Tennis: Andreas Bolos</a:t>
            </a:r>
          </a:p>
          <a:p>
            <a:r>
              <a:rPr lang="en-US" sz="2800" dirty="0" smtClean="0"/>
              <a:t>Pending </a:t>
            </a:r>
            <a:r>
              <a:rPr lang="en-US" sz="2800" dirty="0" err="1"/>
              <a:t>Pcard</a:t>
            </a:r>
            <a:endParaRPr lang="en-US" sz="2800" dirty="0"/>
          </a:p>
          <a:p>
            <a:pPr lvl="1"/>
            <a:r>
              <a:rPr lang="en-US" sz="2000" dirty="0"/>
              <a:t>Soccer: Peter </a:t>
            </a:r>
            <a:r>
              <a:rPr lang="en-US" sz="2000" dirty="0" err="1"/>
              <a:t>Ingman</a:t>
            </a:r>
            <a:r>
              <a:rPr lang="en-US" sz="2000" dirty="0"/>
              <a:t> </a:t>
            </a:r>
          </a:p>
          <a:p>
            <a:endParaRPr lang="en-US" sz="2400" dirty="0" smtClean="0"/>
          </a:p>
          <a:p>
            <a:pPr lvl="1"/>
            <a:endParaRPr lang="en-US" sz="2400" dirty="0" smtClean="0"/>
          </a:p>
        </p:txBody>
      </p:sp>
      <p:sp>
        <p:nvSpPr>
          <p:cNvPr id="5" name="Content Placeholder 2"/>
          <p:cNvSpPr txBox="1">
            <a:spLocks/>
          </p:cNvSpPr>
          <p:nvPr/>
        </p:nvSpPr>
        <p:spPr>
          <a:xfrm>
            <a:off x="457198" y="4402329"/>
            <a:ext cx="8229601" cy="9611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Determine who on your club is responsible enough for a </a:t>
            </a:r>
            <a:r>
              <a:rPr lang="en-US" sz="2800" dirty="0" err="1" smtClean="0"/>
              <a:t>Pcard</a:t>
            </a:r>
            <a:r>
              <a:rPr lang="en-US" sz="2800" dirty="0" smtClean="0"/>
              <a:t>. </a:t>
            </a:r>
          </a:p>
          <a:p>
            <a:r>
              <a:rPr lang="en-US" sz="2800" dirty="0" smtClean="0"/>
              <a:t>Submit these forms back to </a:t>
            </a:r>
            <a:r>
              <a:rPr lang="en-US" sz="2800" dirty="0" err="1" smtClean="0"/>
              <a:t>CoSpo</a:t>
            </a:r>
            <a:r>
              <a:rPr lang="en-US" sz="2800" dirty="0" smtClean="0"/>
              <a:t> Office</a:t>
            </a:r>
          </a:p>
          <a:p>
            <a:endParaRPr lang="en-US" sz="2400" dirty="0" smtClean="0"/>
          </a:p>
          <a:p>
            <a:pPr lvl="1"/>
            <a:endParaRPr lang="en-US" sz="2400" dirty="0" smtClean="0"/>
          </a:p>
        </p:txBody>
      </p:sp>
    </p:spTree>
    <p:extLst>
      <p:ext uri="{BB962C8B-B14F-4D97-AF65-F5344CB8AC3E}">
        <p14:creationId xmlns:p14="http://schemas.microsoft.com/office/powerpoint/2010/main" val="2361447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Determine who should have a </a:t>
            </a:r>
            <a:r>
              <a:rPr lang="en-US" dirty="0" err="1" smtClean="0"/>
              <a:t>Pcard</a:t>
            </a:r>
            <a:endParaRPr lang="en-US" dirty="0" smtClean="0"/>
          </a:p>
          <a:p>
            <a:r>
              <a:rPr lang="en-US" dirty="0" smtClean="0"/>
              <a:t>Complete and return the form</a:t>
            </a:r>
          </a:p>
          <a:p>
            <a:r>
              <a:rPr lang="en-US" dirty="0" smtClean="0"/>
              <a:t>Start solidifying travels now</a:t>
            </a:r>
          </a:p>
          <a:p>
            <a:pPr lvl="1"/>
            <a:r>
              <a:rPr lang="en-US" dirty="0" smtClean="0"/>
              <a:t>Who will drive/be reimbursed</a:t>
            </a:r>
          </a:p>
          <a:p>
            <a:pPr lvl="1"/>
            <a:r>
              <a:rPr lang="en-US" dirty="0" smtClean="0"/>
              <a:t>Where you’ll be staying</a:t>
            </a:r>
          </a:p>
          <a:p>
            <a:pPr marL="0" indent="0">
              <a:buNone/>
            </a:pPr>
            <a:endParaRPr lang="en-US" dirty="0" smtClean="0"/>
          </a:p>
          <a:p>
            <a:pPr marL="0" indent="0">
              <a:buNone/>
            </a:pPr>
            <a:r>
              <a:rPr lang="en-US" sz="2400" dirty="0" smtClean="0"/>
              <a:t>The days of travel being flexible are gone, so you need to step up or your club won’t be traveling</a:t>
            </a:r>
            <a:endParaRPr lang="en-US" sz="2400" dirty="0"/>
          </a:p>
        </p:txBody>
      </p:sp>
    </p:spTree>
    <p:extLst>
      <p:ext uri="{BB962C8B-B14F-4D97-AF65-F5344CB8AC3E}">
        <p14:creationId xmlns:p14="http://schemas.microsoft.com/office/powerpoint/2010/main" val="16658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So Far</a:t>
            </a:r>
            <a:endParaRPr lang="en-US" dirty="0"/>
          </a:p>
        </p:txBody>
      </p:sp>
      <p:sp>
        <p:nvSpPr>
          <p:cNvPr id="4" name="Content Placeholder 3"/>
          <p:cNvSpPr>
            <a:spLocks noGrp="1"/>
          </p:cNvSpPr>
          <p:nvPr>
            <p:ph idx="1"/>
          </p:nvPr>
        </p:nvSpPr>
        <p:spPr/>
        <p:txBody>
          <a:bodyPr/>
          <a:lstStyle/>
          <a:p>
            <a:r>
              <a:rPr lang="en-US" dirty="0" smtClean="0"/>
              <a:t>Purchase Requests</a:t>
            </a:r>
          </a:p>
          <a:p>
            <a:pPr lvl="1"/>
            <a:r>
              <a:rPr lang="en-US" dirty="0" smtClean="0"/>
              <a:t>Be detailed. Include:</a:t>
            </a:r>
          </a:p>
          <a:p>
            <a:pPr lvl="2"/>
            <a:r>
              <a:rPr lang="en-US" dirty="0" smtClean="0"/>
              <a:t>Unit prices</a:t>
            </a:r>
          </a:p>
          <a:p>
            <a:pPr lvl="2"/>
            <a:r>
              <a:rPr lang="en-US" dirty="0" smtClean="0"/>
              <a:t>Total costs</a:t>
            </a:r>
          </a:p>
          <a:p>
            <a:pPr lvl="2"/>
            <a:r>
              <a:rPr lang="en-US" dirty="0" smtClean="0"/>
              <a:t>Quantity and Sizes</a:t>
            </a:r>
          </a:p>
          <a:p>
            <a:pPr lvl="2"/>
            <a:r>
              <a:rPr lang="en-US" dirty="0" smtClean="0"/>
              <a:t>Who to contact if we have questions </a:t>
            </a:r>
          </a:p>
          <a:p>
            <a:pPr lvl="2"/>
            <a:r>
              <a:rPr lang="en-US" dirty="0" smtClean="0"/>
              <a:t>How do we pay (credit card, check, etc.)</a:t>
            </a:r>
          </a:p>
          <a:p>
            <a:pPr lvl="2"/>
            <a:r>
              <a:rPr lang="en-US" dirty="0" smtClean="0"/>
              <a:t>Is there a link? A login? What is the username/password?</a:t>
            </a:r>
          </a:p>
          <a:p>
            <a:pPr lvl="2"/>
            <a:r>
              <a:rPr lang="en-US" dirty="0" smtClean="0"/>
              <a:t>Is there a quote (say email to follow, or emailed to Morgan 10.11.23)</a:t>
            </a:r>
          </a:p>
          <a:p>
            <a:pPr lvl="2"/>
            <a:endParaRPr lang="en-US" dirty="0" smtClean="0"/>
          </a:p>
          <a:p>
            <a:endParaRPr lang="en-US" dirty="0"/>
          </a:p>
        </p:txBody>
      </p:sp>
    </p:spTree>
    <p:extLst>
      <p:ext uri="{BB962C8B-B14F-4D97-AF65-F5344CB8AC3E}">
        <p14:creationId xmlns:p14="http://schemas.microsoft.com/office/powerpoint/2010/main" val="284533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So Far</a:t>
            </a:r>
            <a:endParaRPr lang="en-US" dirty="0"/>
          </a:p>
        </p:txBody>
      </p:sp>
      <p:sp>
        <p:nvSpPr>
          <p:cNvPr id="4" name="Content Placeholder 3"/>
          <p:cNvSpPr>
            <a:spLocks noGrp="1"/>
          </p:cNvSpPr>
          <p:nvPr>
            <p:ph idx="1"/>
          </p:nvPr>
        </p:nvSpPr>
        <p:spPr/>
        <p:txBody>
          <a:bodyPr/>
          <a:lstStyle/>
          <a:p>
            <a:r>
              <a:rPr lang="en-US" dirty="0" smtClean="0"/>
              <a:t>Purchase Requests</a:t>
            </a:r>
          </a:p>
          <a:p>
            <a:pPr lvl="1"/>
            <a:r>
              <a:rPr lang="en-US" dirty="0" smtClean="0"/>
              <a:t>Don’t make us do any digging</a:t>
            </a:r>
          </a:p>
          <a:p>
            <a:pPr lvl="2"/>
            <a:r>
              <a:rPr lang="en-US" dirty="0" smtClean="0"/>
              <a:t>We </a:t>
            </a:r>
            <a:r>
              <a:rPr lang="en-US" dirty="0"/>
              <a:t>should have all the information in that request to know if you have enough money to make the purchase and direct you on what the next steps are</a:t>
            </a:r>
          </a:p>
          <a:p>
            <a:pPr lvl="1"/>
            <a:r>
              <a:rPr lang="en-US" dirty="0" smtClean="0"/>
              <a:t>If this is for a travel, include bus, rental cars, hotels, meals, etc.</a:t>
            </a:r>
          </a:p>
          <a:p>
            <a:pPr lvl="2"/>
            <a:r>
              <a:rPr lang="en-US" dirty="0" smtClean="0"/>
              <a:t>We need the quotes for these things</a:t>
            </a:r>
          </a:p>
          <a:p>
            <a:pPr lvl="2"/>
            <a:r>
              <a:rPr lang="en-US" dirty="0" smtClean="0"/>
              <a:t>Meals would be (we plan to eat at this restaurant and spend no more than $300)</a:t>
            </a:r>
          </a:p>
          <a:p>
            <a:pPr lvl="1"/>
            <a:endParaRPr lang="en-US" dirty="0" smtClean="0"/>
          </a:p>
          <a:p>
            <a:pPr lvl="2"/>
            <a:endParaRPr lang="en-US" dirty="0" smtClean="0"/>
          </a:p>
          <a:p>
            <a:endParaRPr lang="en-US" dirty="0"/>
          </a:p>
        </p:txBody>
      </p:sp>
    </p:spTree>
    <p:extLst>
      <p:ext uri="{BB962C8B-B14F-4D97-AF65-F5344CB8AC3E}">
        <p14:creationId xmlns:p14="http://schemas.microsoft.com/office/powerpoint/2010/main" val="190217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So Far</a:t>
            </a:r>
            <a:endParaRPr lang="en-US" dirty="0"/>
          </a:p>
        </p:txBody>
      </p:sp>
      <p:sp>
        <p:nvSpPr>
          <p:cNvPr id="4" name="Content Placeholder 3"/>
          <p:cNvSpPr>
            <a:spLocks noGrp="1"/>
          </p:cNvSpPr>
          <p:nvPr>
            <p:ph idx="1"/>
          </p:nvPr>
        </p:nvSpPr>
        <p:spPr/>
        <p:txBody>
          <a:bodyPr/>
          <a:lstStyle/>
          <a:p>
            <a:r>
              <a:rPr lang="en-US" dirty="0" smtClean="0"/>
              <a:t>Receipts</a:t>
            </a:r>
          </a:p>
          <a:p>
            <a:pPr lvl="1"/>
            <a:r>
              <a:rPr lang="en-US" dirty="0" smtClean="0"/>
              <a:t>We. Need. Receipts. For. All. Purchases.</a:t>
            </a:r>
          </a:p>
          <a:p>
            <a:pPr lvl="1"/>
            <a:r>
              <a:rPr lang="en-US" dirty="0" smtClean="0"/>
              <a:t>Bought something from the bookstore, printing services or somewhere else on campus with we gave a Cost Code?</a:t>
            </a:r>
          </a:p>
          <a:p>
            <a:pPr lvl="2"/>
            <a:r>
              <a:rPr lang="en-US" dirty="0" smtClean="0"/>
              <a:t>Bring us the receipt</a:t>
            </a:r>
          </a:p>
          <a:p>
            <a:pPr lvl="1"/>
            <a:r>
              <a:rPr lang="en-US" dirty="0" smtClean="0"/>
              <a:t>Stayed in a hotel? </a:t>
            </a:r>
          </a:p>
          <a:p>
            <a:pPr lvl="2"/>
            <a:r>
              <a:rPr lang="en-US" dirty="0" smtClean="0"/>
              <a:t>Get the receipts</a:t>
            </a:r>
          </a:p>
          <a:p>
            <a:pPr lvl="2"/>
            <a:r>
              <a:rPr lang="en-US" dirty="0" smtClean="0"/>
              <a:t>Hotel said they will email us? They won’t. Get a receipt for all rooms when leaving</a:t>
            </a:r>
          </a:p>
          <a:p>
            <a:pPr lvl="1"/>
            <a:endParaRPr lang="en-US" dirty="0" smtClean="0"/>
          </a:p>
          <a:p>
            <a:pPr lvl="2"/>
            <a:endParaRPr lang="en-US" dirty="0" smtClean="0"/>
          </a:p>
          <a:p>
            <a:endParaRPr lang="en-US" dirty="0"/>
          </a:p>
        </p:txBody>
      </p:sp>
    </p:spTree>
    <p:extLst>
      <p:ext uri="{BB962C8B-B14F-4D97-AF65-F5344CB8AC3E}">
        <p14:creationId xmlns:p14="http://schemas.microsoft.com/office/powerpoint/2010/main" val="3908824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So Far</a:t>
            </a:r>
            <a:endParaRPr lang="en-US" dirty="0"/>
          </a:p>
        </p:txBody>
      </p:sp>
      <p:sp>
        <p:nvSpPr>
          <p:cNvPr id="4" name="Content Placeholder 3"/>
          <p:cNvSpPr>
            <a:spLocks noGrp="1"/>
          </p:cNvSpPr>
          <p:nvPr>
            <p:ph idx="1"/>
          </p:nvPr>
        </p:nvSpPr>
        <p:spPr/>
        <p:txBody>
          <a:bodyPr/>
          <a:lstStyle/>
          <a:p>
            <a:r>
              <a:rPr lang="en-US" dirty="0" smtClean="0"/>
              <a:t>Travels for multiple games, Tournament</a:t>
            </a:r>
          </a:p>
          <a:p>
            <a:pPr lvl="1"/>
            <a:r>
              <a:rPr lang="en-US" dirty="0" smtClean="0"/>
              <a:t>Going to Denver to play CCU, DU, and MSU Denver over the course of the weekend 10/13-10/15</a:t>
            </a:r>
          </a:p>
          <a:p>
            <a:pPr lvl="1"/>
            <a:r>
              <a:rPr lang="en-US" dirty="0" smtClean="0"/>
              <a:t>Do not put in DSE as individual games</a:t>
            </a:r>
          </a:p>
          <a:p>
            <a:pPr lvl="1"/>
            <a:r>
              <a:rPr lang="en-US" dirty="0" smtClean="0"/>
              <a:t>Put in DSE as a Tournament (even if the games are unrelated)</a:t>
            </a:r>
          </a:p>
          <a:p>
            <a:pPr lvl="2"/>
            <a:endParaRPr lang="en-US" dirty="0" smtClean="0"/>
          </a:p>
          <a:p>
            <a:endParaRPr lang="en-US" dirty="0"/>
          </a:p>
        </p:txBody>
      </p:sp>
    </p:spTree>
    <p:extLst>
      <p:ext uri="{BB962C8B-B14F-4D97-AF65-F5344CB8AC3E}">
        <p14:creationId xmlns:p14="http://schemas.microsoft.com/office/powerpoint/2010/main" val="2903556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So Far</a:t>
            </a:r>
            <a:endParaRPr lang="en-US" dirty="0"/>
          </a:p>
        </p:txBody>
      </p:sp>
      <p:sp>
        <p:nvSpPr>
          <p:cNvPr id="4" name="Content Placeholder 3"/>
          <p:cNvSpPr>
            <a:spLocks noGrp="1"/>
          </p:cNvSpPr>
          <p:nvPr>
            <p:ph idx="1"/>
          </p:nvPr>
        </p:nvSpPr>
        <p:spPr/>
        <p:txBody>
          <a:bodyPr/>
          <a:lstStyle/>
          <a:p>
            <a:r>
              <a:rPr lang="en-US" dirty="0" smtClean="0"/>
              <a:t>Travels for multiple games, continued</a:t>
            </a:r>
          </a:p>
          <a:p>
            <a:pPr lvl="1"/>
            <a:r>
              <a:rPr lang="en-US" dirty="0" smtClean="0"/>
              <a:t>Put in DSE as Tournament (even if the games are unrelated)</a:t>
            </a:r>
          </a:p>
          <a:p>
            <a:pPr lvl="2"/>
            <a:r>
              <a:rPr lang="en-US" dirty="0" smtClean="0"/>
              <a:t>Event/Opponent Name: Denver Trip</a:t>
            </a:r>
          </a:p>
          <a:p>
            <a:pPr lvl="2"/>
            <a:r>
              <a:rPr lang="en-US" dirty="0" smtClean="0"/>
              <a:t>Event Start: Time you are leaving campus</a:t>
            </a:r>
          </a:p>
          <a:p>
            <a:pPr lvl="2"/>
            <a:r>
              <a:rPr lang="en-US" dirty="0" smtClean="0"/>
              <a:t>Event End: Time you are arriving back to campus</a:t>
            </a:r>
          </a:p>
          <a:p>
            <a:pPr lvl="2"/>
            <a:r>
              <a:rPr lang="en-US" dirty="0" smtClean="0"/>
              <a:t>Location: Away</a:t>
            </a:r>
          </a:p>
          <a:p>
            <a:pPr lvl="2"/>
            <a:r>
              <a:rPr lang="en-US" dirty="0" smtClean="0"/>
              <a:t>Notes: Who you plan to play</a:t>
            </a:r>
          </a:p>
          <a:p>
            <a:pPr lvl="1"/>
            <a:r>
              <a:rPr lang="en-US" dirty="0" smtClean="0"/>
              <a:t>Then in the report, click “+Add Result” to list out the individual games and the results	</a:t>
            </a:r>
          </a:p>
          <a:p>
            <a:endParaRPr lang="en-US" dirty="0"/>
          </a:p>
        </p:txBody>
      </p:sp>
    </p:spTree>
    <p:extLst>
      <p:ext uri="{BB962C8B-B14F-4D97-AF65-F5344CB8AC3E}">
        <p14:creationId xmlns:p14="http://schemas.microsoft.com/office/powerpoint/2010/main" val="30106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Turkey Tri Volunteer Incentive</a:t>
            </a:r>
            <a:endParaRPr lang="en-US" dirty="0"/>
          </a:p>
        </p:txBody>
      </p:sp>
      <p:sp>
        <p:nvSpPr>
          <p:cNvPr id="3" name="Content Placeholder 2"/>
          <p:cNvSpPr>
            <a:spLocks noGrp="1"/>
          </p:cNvSpPr>
          <p:nvPr>
            <p:ph idx="1"/>
          </p:nvPr>
        </p:nvSpPr>
        <p:spPr/>
        <p:txBody>
          <a:bodyPr/>
          <a:lstStyle/>
          <a:p>
            <a:r>
              <a:rPr lang="en-US" sz="2800" dirty="0" smtClean="0"/>
              <a:t>Volunteers are needed for the Turkey Tri</a:t>
            </a:r>
            <a:endParaRPr lang="en-US" sz="2400" dirty="0"/>
          </a:p>
        </p:txBody>
      </p:sp>
      <p:pic>
        <p:nvPicPr>
          <p:cNvPr id="1026" name="Picture 2" descr="tur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90064"/>
            <a:ext cx="2862072" cy="2862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cers on bi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47" y="3456516"/>
            <a:ext cx="3108833" cy="2072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cer swim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644" y="3456516"/>
            <a:ext cx="3155157" cy="210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4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Turkey Tri Volunteer Incentive</a:t>
            </a:r>
            <a:endParaRPr lang="en-US" dirty="0"/>
          </a:p>
        </p:txBody>
      </p:sp>
      <p:sp>
        <p:nvSpPr>
          <p:cNvPr id="3" name="Content Placeholder 2"/>
          <p:cNvSpPr>
            <a:spLocks noGrp="1"/>
          </p:cNvSpPr>
          <p:nvPr>
            <p:ph idx="1"/>
          </p:nvPr>
        </p:nvSpPr>
        <p:spPr/>
        <p:txBody>
          <a:bodyPr/>
          <a:lstStyle/>
          <a:p>
            <a:r>
              <a:rPr lang="en-US" sz="2800" dirty="0" smtClean="0"/>
              <a:t>Thu Nov 2: 5-6:30pm</a:t>
            </a:r>
          </a:p>
          <a:p>
            <a:pPr lvl="1"/>
            <a:r>
              <a:rPr lang="en-US" sz="2400" dirty="0" smtClean="0"/>
              <a:t>packet stuffing</a:t>
            </a:r>
            <a:endParaRPr lang="en-US" sz="2400" dirty="0"/>
          </a:p>
          <a:p>
            <a:r>
              <a:rPr lang="en-US" sz="2800" dirty="0" smtClean="0"/>
              <a:t>Fri Nov 3: Afternoon</a:t>
            </a:r>
          </a:p>
          <a:p>
            <a:pPr lvl="1"/>
            <a:r>
              <a:rPr lang="en-US" sz="2400" dirty="0" smtClean="0"/>
              <a:t>early </a:t>
            </a:r>
            <a:r>
              <a:rPr lang="en-US" sz="2400" dirty="0"/>
              <a:t>packet pick up at Ogden Running Co</a:t>
            </a:r>
            <a:r>
              <a:rPr lang="en-US" sz="2400" dirty="0" smtClean="0"/>
              <a:t>.</a:t>
            </a:r>
            <a:endParaRPr lang="en-US" sz="2400" dirty="0"/>
          </a:p>
          <a:p>
            <a:r>
              <a:rPr lang="en-US" sz="2800" dirty="0" smtClean="0"/>
              <a:t>Fri Nov </a:t>
            </a:r>
            <a:r>
              <a:rPr lang="en-US" sz="2800" dirty="0"/>
              <a:t>3: </a:t>
            </a:r>
            <a:r>
              <a:rPr lang="en-US" sz="2800" dirty="0" smtClean="0"/>
              <a:t>6-7:30pm</a:t>
            </a:r>
          </a:p>
          <a:p>
            <a:pPr lvl="1"/>
            <a:r>
              <a:rPr lang="en-US" sz="2400" dirty="0" smtClean="0"/>
              <a:t>mandatory </a:t>
            </a:r>
            <a:r>
              <a:rPr lang="en-US" sz="2400" dirty="0"/>
              <a:t>volunteer meeting and moving </a:t>
            </a:r>
            <a:r>
              <a:rPr lang="en-US" sz="2400" dirty="0" smtClean="0"/>
              <a:t>equipment</a:t>
            </a:r>
            <a:endParaRPr lang="en-US" sz="2400" dirty="0"/>
          </a:p>
          <a:p>
            <a:r>
              <a:rPr lang="en-US" sz="2800" dirty="0" smtClean="0"/>
              <a:t>Sat Nov </a:t>
            </a:r>
            <a:r>
              <a:rPr lang="en-US" sz="2800" dirty="0"/>
              <a:t>4: </a:t>
            </a:r>
            <a:r>
              <a:rPr lang="en-US" sz="2800" dirty="0" smtClean="0"/>
              <a:t>6:30am-12pm</a:t>
            </a:r>
          </a:p>
          <a:p>
            <a:pPr lvl="1"/>
            <a:r>
              <a:rPr lang="en-US" sz="2400" dirty="0" smtClean="0"/>
              <a:t>optional </a:t>
            </a:r>
            <a:r>
              <a:rPr lang="en-US" sz="2400" dirty="0"/>
              <a:t>shifts of 6:30-8:30 and 8:30-12 or all </a:t>
            </a:r>
            <a:r>
              <a:rPr lang="en-US" sz="2400" dirty="0" smtClean="0"/>
              <a:t>day</a:t>
            </a:r>
          </a:p>
          <a:p>
            <a:pPr lvl="1"/>
            <a:r>
              <a:rPr lang="en-US" sz="2400" dirty="0" smtClean="0"/>
              <a:t>Need a turkey</a:t>
            </a:r>
            <a:endParaRPr lang="en-US" sz="2400" dirty="0"/>
          </a:p>
        </p:txBody>
      </p:sp>
      <p:pic>
        <p:nvPicPr>
          <p:cNvPr id="4" name="Picture 2" descr="tur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192" y="4672584"/>
            <a:ext cx="1384808" cy="138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29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1391</TotalTime>
  <Words>1365</Words>
  <Application>Microsoft Office PowerPoint</Application>
  <PresentationFormat>On-screen Show (4:3)</PresentationFormat>
  <Paragraphs>147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Club Leadership Training 10/11/23</vt:lpstr>
      <vt:lpstr>Issues So Far</vt:lpstr>
      <vt:lpstr>Issues So Far</vt:lpstr>
      <vt:lpstr>Issues So Far</vt:lpstr>
      <vt:lpstr>Issues So Far</vt:lpstr>
      <vt:lpstr>Issues So Far</vt:lpstr>
      <vt:lpstr>Issues So Far</vt:lpstr>
      <vt:lpstr>Turkey Tri Volunteer Incentive</vt:lpstr>
      <vt:lpstr>Turkey Tri Volunteer Incentive</vt:lpstr>
      <vt:lpstr>Turkey Tri Volunteer Incentive</vt:lpstr>
      <vt:lpstr>Turkey Tri Volunteer Incentive</vt:lpstr>
      <vt:lpstr>Travel Changes</vt:lpstr>
      <vt:lpstr>WSU Overnight Travel Changes (day trips remain the same)</vt:lpstr>
      <vt:lpstr>WSU Overnight Travel Changes (day trips remain the same)</vt:lpstr>
      <vt:lpstr>WSU Overnight Travel Changes</vt:lpstr>
      <vt:lpstr>WSU Overnight Travel Changes</vt:lpstr>
      <vt:lpstr>Process Moving Forward  (as of today, could change as more information becomes available)</vt:lpstr>
      <vt:lpstr>Process Moving Forward  (as of today, could change as more information becomes available)</vt:lpstr>
      <vt:lpstr>PowerPoint Presentation</vt:lpstr>
      <vt:lpstr>Risks</vt:lpstr>
      <vt:lpstr>WSU Overnight Travel Changes</vt:lpstr>
      <vt:lpstr>Next Steps</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Hillary Wallace</dc:creator>
  <cp:lastModifiedBy>Morgan Fradley</cp:lastModifiedBy>
  <cp:revision>51</cp:revision>
  <dcterms:created xsi:type="dcterms:W3CDTF">2013-04-04T17:51:32Z</dcterms:created>
  <dcterms:modified xsi:type="dcterms:W3CDTF">2023-10-11T21:35:48Z</dcterms:modified>
</cp:coreProperties>
</file>