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57" r:id="rId11"/>
    <p:sldId id="265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80" r:id="rId22"/>
    <p:sldId id="278" r:id="rId23"/>
    <p:sldId id="279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47FAE7-2397-41DA-9C16-0FC18B55EA1A}">
          <p14:sldIdLst>
            <p14:sldId id="256"/>
            <p14:sldId id="264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Untitled Section" id="{73F1F5F4-505D-4753-B779-79A251E3538F}">
          <p14:sldIdLst>
            <p14:sldId id="257"/>
            <p14:sldId id="265"/>
            <p14:sldId id="268"/>
            <p14:sldId id="266"/>
            <p14:sldId id="269"/>
            <p14:sldId id="270"/>
            <p14:sldId id="271"/>
            <p14:sldId id="272"/>
            <p14:sldId id="273"/>
            <p14:sldId id="275"/>
            <p14:sldId id="276"/>
            <p14:sldId id="280"/>
            <p14:sldId id="278"/>
            <p14:sldId id="279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2" autoAdjust="0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7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2F460-E60F-430A-A2F7-7C00CB777CD1}" type="datetimeFigureOut">
              <a:rPr lang="en-US" smtClean="0"/>
              <a:t>12/4/23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29F3F-F6F3-4CCC-965B-3419B421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2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9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663c2fcab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663c2fcab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77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663c2fcab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663c2fcab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320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663c2fcab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663c2fcab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77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663c2fcab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663c2fcab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27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63c2fcab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663c2fcab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809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663c2fcab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663c2fcab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18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SU-PPT-titlespring2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3" y="271593"/>
            <a:ext cx="8630845" cy="1995159"/>
          </a:xfrm>
          <a:prstGeom prst="rect">
            <a:avLst/>
          </a:prstGeom>
        </p:spPr>
      </p:pic>
      <p:pic>
        <p:nvPicPr>
          <p:cNvPr id="5" name="Picture 5" descr="C:\Users\spetty\Desktop\wsustacke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0499"/>
            <a:ext cx="24003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322" y="509549"/>
            <a:ext cx="5093477" cy="1470025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3922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911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9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E696C"/>
                </a:solidFill>
              </a:rPr>
              <a:pPr defTabSz="91440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E6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8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898500"/>
            <a:ext cx="8124900" cy="23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defTabSz="91440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91440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61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998400"/>
            <a:ext cx="3645900" cy="48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2992950" y="1323600"/>
            <a:ext cx="3158100" cy="4210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2169600"/>
            <a:ext cx="2951400" cy="2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4355907"/>
            <a:ext cx="2951400" cy="9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E696C"/>
                </a:solidFill>
              </a:rPr>
              <a:pPr defTabSz="91440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E6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9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27629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229601" cy="4445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90931" cy="365125"/>
          </a:xfrm>
        </p:spPr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2857"/>
            <a:ext cx="4038600" cy="4150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2857"/>
            <a:ext cx="4038600" cy="4150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12/4/23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SU PPT 2ndp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2855"/>
            <a:ext cx="4040188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3655"/>
            <a:ext cx="4040188" cy="3684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2855"/>
            <a:ext cx="4041775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3655"/>
            <a:ext cx="4041775" cy="3684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12/4/23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12/4/23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016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39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12/4/23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16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12/4/23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2013\University Communications\Assets\PowerPoint Templates\WSU PPT foot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" y="12107"/>
            <a:ext cx="9142571" cy="685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petty\Desktop\WSU_InstSig_horiz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61" y="6191887"/>
            <a:ext cx="34290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55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0"/>
            <a:ext cx="435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428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Club Leadership Training</a:t>
            </a:r>
            <a:br>
              <a:rPr lang="en-US" dirty="0"/>
            </a:br>
            <a:r>
              <a:rPr lang="en-US" dirty="0"/>
              <a:t>11/15/23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21217"/>
          <a:stretch/>
        </p:blipFill>
        <p:spPr>
          <a:xfrm>
            <a:off x="275326" y="2465378"/>
            <a:ext cx="8632896" cy="41276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Service Hours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us to track who completed hours</a:t>
            </a:r>
          </a:p>
          <a:p>
            <a:pPr lvl="1"/>
            <a:r>
              <a:rPr lang="en-US" dirty="0"/>
              <a:t>Include the name of the event</a:t>
            </a:r>
          </a:p>
          <a:p>
            <a:pPr lvl="1"/>
            <a:r>
              <a:rPr lang="en-US" dirty="0"/>
              <a:t>Date and start/end times</a:t>
            </a:r>
          </a:p>
          <a:p>
            <a:pPr lvl="1"/>
            <a:r>
              <a:rPr lang="en-US" dirty="0"/>
              <a:t>List everyone from the club who was there</a:t>
            </a:r>
          </a:p>
          <a:p>
            <a:pPr lvl="2"/>
            <a:r>
              <a:rPr lang="en-US" dirty="0"/>
              <a:t>Need at least 3 people from the club for it to count toward club hours</a:t>
            </a:r>
          </a:p>
          <a:p>
            <a:pPr lvl="1"/>
            <a:r>
              <a:rPr lang="en-US" dirty="0"/>
              <a:t>Verification information</a:t>
            </a:r>
          </a:p>
          <a:p>
            <a:pPr lvl="2"/>
            <a:r>
              <a:rPr lang="en-US" dirty="0"/>
              <a:t>Be sure to list a contact of someone who will verify your service hours. This person should not be related to the club.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Pcard</a:t>
            </a:r>
            <a:r>
              <a:rPr lang="en-US" dirty="0"/>
              <a:t> Update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knows</a:t>
            </a:r>
          </a:p>
          <a:p>
            <a:pPr lvl="1"/>
            <a:r>
              <a:rPr lang="en-US" dirty="0"/>
              <a:t>We got all set up for training then were told not to have you attend them</a:t>
            </a:r>
          </a:p>
          <a:p>
            <a:r>
              <a:rPr lang="en-US" dirty="0"/>
              <a:t>Business as usual?</a:t>
            </a:r>
          </a:p>
          <a:p>
            <a:r>
              <a:rPr lang="en-US" dirty="0"/>
              <a:t>Each person with a </a:t>
            </a:r>
            <a:r>
              <a:rPr lang="en-US" dirty="0" err="1"/>
              <a:t>Pcard</a:t>
            </a:r>
            <a:r>
              <a:rPr lang="en-US" dirty="0"/>
              <a:t> must follow these steps so Morgan can have access to assist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35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Log in </a:t>
            </a:r>
            <a:r>
              <a:rPr lang="en-US" dirty="0" err="1"/>
              <a:t>eWeber</a:t>
            </a:r>
            <a:r>
              <a:rPr lang="en-US" dirty="0"/>
              <a:t> Portal</a:t>
            </a:r>
            <a:br>
              <a:rPr lang="en-US" dirty="0"/>
            </a:br>
            <a:r>
              <a:rPr lang="en-US" dirty="0"/>
              <a:t>Search and select Concur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6" y="1353313"/>
            <a:ext cx="7774650" cy="45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Click on the person</a:t>
            </a:r>
            <a:br>
              <a:rPr lang="en-US" dirty="0"/>
            </a:br>
            <a:r>
              <a:rPr lang="en-US" dirty="0"/>
              <a:t>then on Profile Setting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322"/>
            <a:ext cx="9144000" cy="34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Click on Expense Delegates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0611"/>
            <a:ext cx="9144000" cy="52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6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Click Add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2338235"/>
            <a:ext cx="8773749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82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3011222"/>
            <a:ext cx="8229600" cy="927629"/>
          </a:xfrm>
        </p:spPr>
        <p:txBody>
          <a:bodyPr>
            <a:noAutofit/>
          </a:bodyPr>
          <a:lstStyle/>
          <a:p>
            <a:r>
              <a:rPr lang="en-US" sz="3600" dirty="0"/>
              <a:t>6. Search for Morgan Fradley</a:t>
            </a:r>
            <a:br>
              <a:rPr lang="en-US" sz="3600" dirty="0"/>
            </a:br>
            <a:r>
              <a:rPr lang="en-US" sz="3600" dirty="0"/>
              <a:t>Click add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6" y="881710"/>
            <a:ext cx="8773749" cy="218152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1" y="125286"/>
            <a:ext cx="8229600" cy="92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16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5. Click Add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7" y="3938851"/>
            <a:ext cx="7849695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81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Check most boxes</a:t>
            </a:r>
            <a:br>
              <a:rPr lang="en-US" dirty="0"/>
            </a:br>
            <a:r>
              <a:rPr lang="en-US" dirty="0"/>
              <a:t>Click Save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90" y="2151771"/>
            <a:ext cx="6411220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3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Expense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verify the statement expense report each month you have charges</a:t>
            </a:r>
          </a:p>
          <a:p>
            <a:pPr lvl="1"/>
            <a:r>
              <a:rPr lang="en-US" dirty="0"/>
              <a:t>So only on travels with purchases on your </a:t>
            </a:r>
            <a:r>
              <a:rPr lang="en-US" dirty="0" err="1"/>
              <a:t>pcard</a:t>
            </a:r>
            <a:endParaRPr lang="en-US" dirty="0"/>
          </a:p>
          <a:p>
            <a:r>
              <a:rPr lang="en-US" dirty="0"/>
              <a:t>Expense Report - Start at the Home Screen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95" y="3721100"/>
            <a:ext cx="5611008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8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Click on Open 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94393"/>
            <a:ext cx="8293608" cy="47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5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248445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r>
              <a:rPr lang="en"/>
              <a:t>Risk Management for Sport Clubs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412418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indent="0"/>
            <a:r>
              <a:rPr lang="en"/>
              <a:t>Fall 2023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8976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Click on the Report for that month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6" y="2304288"/>
            <a:ext cx="7268989" cy="21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05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Click on Submit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636"/>
            <a:ext cx="9144000" cy="42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2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Click on Accept &amp; Continue</a:t>
            </a:r>
            <a:br>
              <a:rPr lang="en-US" dirty="0"/>
            </a:b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489"/>
            <a:ext cx="9144000" cy="32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1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Click on Submit Report</a:t>
            </a:r>
            <a:br>
              <a:rPr lang="en-US" dirty="0"/>
            </a:br>
            <a:endParaRPr lang="en-US" sz="12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DD75160-40D5-81E8-E5DA-CD3F52A1B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528"/>
            <a:ext cx="9144000" cy="470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22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All Done!</a:t>
            </a:r>
            <a:br>
              <a:rPr lang="en-US" dirty="0"/>
            </a:br>
            <a:r>
              <a:rPr lang="en-US" sz="1000" dirty="0"/>
              <a:t>(You click close and log out)</a:t>
            </a:r>
            <a:endParaRPr lang="en-US" sz="1200" dirty="0"/>
          </a:p>
        </p:txBody>
      </p:sp>
      <p:pic>
        <p:nvPicPr>
          <p:cNvPr id="4" name="Picture 3" descr="A screenshot of a report&#10;&#10;Description automatically generated">
            <a:extLst>
              <a:ext uri="{FF2B5EF4-FFF2-40B4-BE49-F238E27FC236}">
                <a16:creationId xmlns:a16="http://schemas.microsoft.com/office/drawing/2014/main" id="{059E42DB-52AB-3786-50E5-7665FCF1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89185"/>
            <a:ext cx="7772400" cy="30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1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12486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General Requirements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>
              <a:buNone/>
            </a:pPr>
            <a:r>
              <a:rPr lang="en" b="1"/>
              <a:t>Safety Officers</a:t>
            </a:r>
            <a:endParaRPr b="1"/>
          </a:p>
          <a:p>
            <a:pPr>
              <a:spcBef>
                <a:spcPts val="1200"/>
              </a:spcBef>
            </a:pPr>
            <a:r>
              <a:rPr lang="en"/>
              <a:t>Each club is required to have 2 Safety Officers, and a Safety Officer must be present at all practices and competitions</a:t>
            </a:r>
            <a:endParaRPr/>
          </a:p>
          <a:p>
            <a:pPr marL="0" indent="0">
              <a:spcBef>
                <a:spcPts val="1200"/>
              </a:spcBef>
              <a:buNone/>
            </a:pPr>
            <a:r>
              <a:rPr lang="en" b="1"/>
              <a:t>First Aid</a:t>
            </a:r>
            <a:endParaRPr b="1"/>
          </a:p>
          <a:p>
            <a:pPr>
              <a:spcBef>
                <a:spcPts val="1200"/>
              </a:spcBef>
            </a:pPr>
            <a:r>
              <a:rPr lang="en"/>
              <a:t>First Aid kits are available for clubs to check out for practices and competitions. </a:t>
            </a:r>
            <a:endParaRPr/>
          </a:p>
          <a:p>
            <a:r>
              <a:rPr lang="en"/>
              <a:t>Check out First Aid for any practice/event that does not have an athletic trainer scheduled</a:t>
            </a:r>
            <a:endParaRPr/>
          </a:p>
          <a:p>
            <a:r>
              <a:rPr lang="en"/>
              <a:t>Packs need to be checked in/out through DSE at the Campus Rec Office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31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12486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Reporting Procedures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" b="1"/>
              <a:t>When a Player is Injured</a:t>
            </a:r>
            <a:endParaRPr b="1"/>
          </a:p>
          <a:p>
            <a:pPr>
              <a:spcBef>
                <a:spcPts val="1200"/>
              </a:spcBef>
            </a:pPr>
            <a:r>
              <a:rPr lang="en"/>
              <a:t>After care is given, an Accident Report should be filled out </a:t>
            </a:r>
            <a:r>
              <a:rPr lang="en" b="1"/>
              <a:t>immediately</a:t>
            </a:r>
            <a:r>
              <a:rPr lang="en"/>
              <a:t>, even if game play has resumed</a:t>
            </a:r>
            <a:endParaRPr/>
          </a:p>
          <a:p>
            <a:r>
              <a:rPr lang="en"/>
              <a:t>If EMS is called or the player is transported to the hospital, your Club Sports Manager (Seth, Rachel or Josh) needs to be notified ASAP</a:t>
            </a:r>
            <a:endParaRPr/>
          </a:p>
          <a:p>
            <a:r>
              <a:rPr lang="en"/>
              <a:t>Reports should be turned in with your binder in a timely manner</a:t>
            </a:r>
            <a:endParaRPr/>
          </a:p>
          <a:p>
            <a:pPr lvl="1"/>
            <a:r>
              <a:rPr lang="en"/>
              <a:t>Let your Club Sports Manager know if there is a report in your binder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815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12486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Reporting Procedures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" b="1"/>
              <a:t>For Non-Injury Incidents</a:t>
            </a:r>
            <a:endParaRPr b="1"/>
          </a:p>
          <a:p>
            <a:pPr>
              <a:spcBef>
                <a:spcPts val="1200"/>
              </a:spcBef>
            </a:pPr>
            <a:r>
              <a:rPr lang="en"/>
              <a:t>If one of the following happens, an Incident Report needs to be filled out and your Club Sports Manager should be notified:</a:t>
            </a:r>
            <a:endParaRPr/>
          </a:p>
          <a:p>
            <a:pPr lvl="1"/>
            <a:r>
              <a:rPr lang="en"/>
              <a:t>Violence or threat of violence</a:t>
            </a:r>
            <a:endParaRPr/>
          </a:p>
          <a:p>
            <a:pPr lvl="1"/>
            <a:r>
              <a:rPr lang="en"/>
              <a:t>Harassment</a:t>
            </a:r>
            <a:endParaRPr/>
          </a:p>
          <a:p>
            <a:pPr lvl="1"/>
            <a:r>
              <a:rPr lang="en"/>
              <a:t>Theft</a:t>
            </a:r>
            <a:endParaRPr/>
          </a:p>
          <a:p>
            <a:pPr lvl="1"/>
            <a:r>
              <a:rPr lang="en"/>
              <a:t>Any situation in which police are called </a:t>
            </a:r>
            <a:endParaRPr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51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12486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How to Fill out Reports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259900" y="2009725"/>
            <a:ext cx="8520600" cy="3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indent="0">
              <a:buNone/>
            </a:pPr>
            <a:r>
              <a:rPr lang="en" b="1"/>
              <a:t>Be Prompt</a:t>
            </a:r>
            <a:endParaRPr b="1"/>
          </a:p>
          <a:p>
            <a:pPr indent="-317182">
              <a:spcBef>
                <a:spcPts val="1200"/>
              </a:spcBef>
              <a:buSzPct val="100000"/>
            </a:pPr>
            <a:r>
              <a:rPr lang="en"/>
              <a:t>Fill out reports immediately after the accident/incident occurs</a:t>
            </a:r>
            <a:endParaRPr/>
          </a:p>
          <a:p>
            <a:pPr marL="0" indent="0">
              <a:spcBef>
                <a:spcPts val="1200"/>
              </a:spcBef>
              <a:buNone/>
            </a:pPr>
            <a:r>
              <a:rPr lang="en" b="1"/>
              <a:t>Be Thorough</a:t>
            </a:r>
            <a:endParaRPr b="1"/>
          </a:p>
          <a:p>
            <a:pPr indent="-317182">
              <a:spcBef>
                <a:spcPts val="1200"/>
              </a:spcBef>
              <a:buSzPct val="100000"/>
            </a:pPr>
            <a:r>
              <a:rPr lang="en"/>
              <a:t>Don’t skip sections of the form</a:t>
            </a:r>
            <a:endParaRPr/>
          </a:p>
          <a:p>
            <a:pPr marL="0" indent="0">
              <a:spcBef>
                <a:spcPts val="1200"/>
              </a:spcBef>
              <a:buNone/>
            </a:pPr>
            <a:r>
              <a:rPr lang="en" b="1"/>
              <a:t>Use Proper Grammar</a:t>
            </a:r>
            <a:endParaRPr b="1"/>
          </a:p>
          <a:p>
            <a:pPr indent="-317182">
              <a:spcBef>
                <a:spcPts val="1200"/>
              </a:spcBef>
              <a:buSzPct val="100000"/>
            </a:pPr>
            <a:r>
              <a:rPr lang="en"/>
              <a:t>Use full sentences and correct grammar. Avoid shorthand or sport specific/medical jargon</a:t>
            </a:r>
            <a:endParaRPr/>
          </a:p>
          <a:p>
            <a:pPr marL="0" indent="0">
              <a:spcBef>
                <a:spcPts val="1200"/>
              </a:spcBef>
              <a:buNone/>
            </a:pPr>
            <a:r>
              <a:rPr lang="en" b="1"/>
              <a:t>Penmanship</a:t>
            </a:r>
            <a:endParaRPr b="1"/>
          </a:p>
          <a:p>
            <a:pPr indent="-317182">
              <a:spcBef>
                <a:spcPts val="1200"/>
              </a:spcBef>
              <a:buSzPct val="100000"/>
            </a:pPr>
            <a:r>
              <a:rPr lang="en"/>
              <a:t>Make sure your writing is legible</a:t>
            </a:r>
            <a:endParaRPr/>
          </a:p>
          <a:p>
            <a:pPr marL="0" indent="0">
              <a:spcBef>
                <a:spcPts val="1200"/>
              </a:spcBef>
              <a:buNone/>
            </a:pPr>
            <a:r>
              <a:rPr lang="en" b="1"/>
              <a:t>Don’t Make Assumptions</a:t>
            </a:r>
            <a:endParaRPr b="1"/>
          </a:p>
          <a:p>
            <a:pPr indent="-317182">
              <a:spcBef>
                <a:spcPts val="1200"/>
              </a:spcBef>
              <a:buSzPct val="100000"/>
            </a:pPr>
            <a:r>
              <a:rPr lang="en"/>
              <a:t>Only write what you know as fact.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170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12486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Sample Report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l="17000" t="10478" r="62065" b="3985"/>
          <a:stretch/>
        </p:blipFill>
        <p:spPr>
          <a:xfrm>
            <a:off x="1004876" y="1874701"/>
            <a:ext cx="3207849" cy="392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4">
            <a:alphaModFix/>
          </a:blip>
          <a:srcRect l="16300" t="16223" r="62332" b="7643"/>
          <a:stretch/>
        </p:blipFill>
        <p:spPr>
          <a:xfrm>
            <a:off x="4536626" y="1915550"/>
            <a:ext cx="3207849" cy="342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5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509550" y="228112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"/>
              <a:t>Questions?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626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Service Hours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Form Available Online https://weber.edu/sportclubs/forms.html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47" y="2580449"/>
            <a:ext cx="6318504" cy="33631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542</Words>
  <Application>Microsoft Macintosh PowerPoint</Application>
  <PresentationFormat>On-screen Show (4:3)</PresentationFormat>
  <Paragraphs>68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Lato</vt:lpstr>
      <vt:lpstr>Playfair Display</vt:lpstr>
      <vt:lpstr>Office Theme</vt:lpstr>
      <vt:lpstr>Coral</vt:lpstr>
      <vt:lpstr>Club Leadership Training 11/15/23</vt:lpstr>
      <vt:lpstr>Risk Management for Sport Clubs</vt:lpstr>
      <vt:lpstr>General Requirements</vt:lpstr>
      <vt:lpstr>Reporting Procedures</vt:lpstr>
      <vt:lpstr>Reporting Procedures</vt:lpstr>
      <vt:lpstr>How to Fill out Reports</vt:lpstr>
      <vt:lpstr>Sample Report</vt:lpstr>
      <vt:lpstr>Questions? </vt:lpstr>
      <vt:lpstr>Volunteer Service Hours</vt:lpstr>
      <vt:lpstr>Volunteer Service Hours</vt:lpstr>
      <vt:lpstr>Pcard Update</vt:lpstr>
      <vt:lpstr>1. Log in eWeber Portal Search and select Concur</vt:lpstr>
      <vt:lpstr>2. Click on the person then on Profile Setting</vt:lpstr>
      <vt:lpstr>3. Click on Expense Delegates</vt:lpstr>
      <vt:lpstr>4. Click Add</vt:lpstr>
      <vt:lpstr>6. Search for Morgan Fradley Click add</vt:lpstr>
      <vt:lpstr>7. Check most boxes Click Save</vt:lpstr>
      <vt:lpstr>Verifying Expense Reports</vt:lpstr>
      <vt:lpstr>1. Click on Open Reports</vt:lpstr>
      <vt:lpstr>2. Click on the Report for that month</vt:lpstr>
      <vt:lpstr>3. Click on Submit Report</vt:lpstr>
      <vt:lpstr>4. Click on Accept &amp; Continue </vt:lpstr>
      <vt:lpstr>5. Click on Submit Report </vt:lpstr>
      <vt:lpstr>6. All Done! (You click close and log out)</vt:lpstr>
    </vt:vector>
  </TitlesOfParts>
  <Company>Weber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Hillary Wallace</dc:creator>
  <cp:lastModifiedBy>Morgan Fradley</cp:lastModifiedBy>
  <cp:revision>57</cp:revision>
  <dcterms:created xsi:type="dcterms:W3CDTF">2013-04-04T17:51:32Z</dcterms:created>
  <dcterms:modified xsi:type="dcterms:W3CDTF">2023-12-04T21:53:48Z</dcterms:modified>
</cp:coreProperties>
</file>