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6" r:id="rId3"/>
    <p:sldId id="288" r:id="rId4"/>
    <p:sldId id="284" r:id="rId5"/>
    <p:sldId id="285" r:id="rId6"/>
    <p:sldId id="268" r:id="rId7"/>
    <p:sldId id="287" r:id="rId8"/>
    <p:sldId id="301" r:id="rId9"/>
    <p:sldId id="302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47FAE7-2397-41DA-9C16-0FC18B55EA1A}">
          <p14:sldIdLst>
            <p14:sldId id="256"/>
          </p14:sldIdLst>
        </p14:section>
        <p14:section name="Untitled Section" id="{73F1F5F4-505D-4753-B779-79A251E3538F}">
          <p14:sldIdLst>
            <p14:sldId id="286"/>
            <p14:sldId id="288"/>
            <p14:sldId id="284"/>
            <p14:sldId id="285"/>
            <p14:sldId id="268"/>
            <p14:sldId id="287"/>
            <p14:sldId id="301"/>
            <p14:sldId id="302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56"/>
  </p:normalViewPr>
  <p:slideViewPr>
    <p:cSldViewPr snapToGrid="0" snapToObjects="1">
      <p:cViewPr varScale="1">
        <p:scale>
          <a:sx n="105" d="100"/>
          <a:sy n="105" d="100"/>
        </p:scale>
        <p:origin x="169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2F460-E60F-430A-A2F7-7C00CB777CD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29F3F-F6F3-4CCC-965B-3419B421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2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064E5-5FAA-4668-99A9-37BF645867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9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SU-PPT-titlespring2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3" y="271593"/>
            <a:ext cx="8630845" cy="1995159"/>
          </a:xfrm>
          <a:prstGeom prst="rect">
            <a:avLst/>
          </a:prstGeom>
        </p:spPr>
      </p:pic>
      <p:pic>
        <p:nvPicPr>
          <p:cNvPr id="5" name="Picture 5" descr="C:\Users\spetty\Desktop\wsustacke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90499"/>
            <a:ext cx="2400300" cy="1504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3322" y="509549"/>
            <a:ext cx="5093477" cy="1470025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3922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911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91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927629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229601" cy="4445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90931" cy="365125"/>
          </a:xfrm>
        </p:spPr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2857"/>
            <a:ext cx="4038600" cy="41506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2857"/>
            <a:ext cx="4038600" cy="41506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SU PPT 2ndp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2855"/>
            <a:ext cx="4040188" cy="4307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63655"/>
            <a:ext cx="4040188" cy="3684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32855"/>
            <a:ext cx="4041775" cy="4307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63655"/>
            <a:ext cx="4041775" cy="3684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70162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395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16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3E336C-B85D-C24B-A58B-2B0931AA8349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:\2013\University Communications\Assets\PowerPoint Templates\WSU PPT footer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" y="12107"/>
            <a:ext cx="9142571" cy="68577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petty\Desktop\WSU_InstSig_horiz1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61" y="6191887"/>
            <a:ext cx="3429000" cy="447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558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6356350"/>
            <a:ext cx="435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EC23-7BCE-FE46-940A-D85F3BD67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6WqT8k3xNIHn4fTbK4CTqu5NtX8ZfjzTm2pHCsM7m9c/edit#gid=203742171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Club Leadership Training</a:t>
            </a:r>
            <a:br>
              <a:rPr lang="en-US" dirty="0"/>
            </a:br>
            <a:r>
              <a:rPr lang="en-US" dirty="0" smtClean="0"/>
              <a:t>1/10/24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6" b="21217"/>
          <a:stretch/>
        </p:blipFill>
        <p:spPr>
          <a:xfrm>
            <a:off x="275326" y="2465378"/>
            <a:ext cx="8632896" cy="4127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9" y="2465378"/>
            <a:ext cx="8713909" cy="41276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SFA?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S</a:t>
            </a:r>
            <a:r>
              <a:rPr lang="en-US" dirty="0" smtClean="0"/>
              <a:t>tudent </a:t>
            </a:r>
            <a:r>
              <a:rPr lang="en-US" u="sng" dirty="0" smtClean="0"/>
              <a:t>F</a:t>
            </a:r>
            <a:r>
              <a:rPr lang="en-US" dirty="0" smtClean="0"/>
              <a:t>ee </a:t>
            </a:r>
            <a:r>
              <a:rPr lang="en-US" u="sng" dirty="0" smtClean="0"/>
              <a:t>A</a:t>
            </a:r>
            <a:r>
              <a:rPr lang="en-US" dirty="0" smtClean="0"/>
              <a:t>llotment</a:t>
            </a:r>
          </a:p>
          <a:p>
            <a:r>
              <a:rPr lang="en-US" dirty="0" smtClean="0"/>
              <a:t>Your chance to request </a:t>
            </a:r>
            <a:r>
              <a:rPr lang="en-US" dirty="0" smtClean="0"/>
              <a:t>funding and activity waivers </a:t>
            </a:r>
            <a:r>
              <a:rPr lang="en-US" dirty="0" smtClean="0"/>
              <a:t>for the </a:t>
            </a:r>
            <a:r>
              <a:rPr lang="en-US" dirty="0" smtClean="0"/>
              <a:t>2024-2025 </a:t>
            </a:r>
            <a:r>
              <a:rPr lang="en-US" dirty="0" smtClean="0"/>
              <a:t>academic year</a:t>
            </a:r>
          </a:p>
          <a:p>
            <a:r>
              <a:rPr lang="en-US" dirty="0" smtClean="0"/>
              <a:t>Proposed to the Sport Club Council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2530" name="Picture 2" descr="http://borderlessnewsandviews.com/wp-content/uploads/2013/04/m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089" y="3965243"/>
            <a:ext cx="2085658" cy="1889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9390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SFA</a:t>
            </a:r>
            <a:r>
              <a:rPr lang="en-US" dirty="0"/>
              <a:t> </a:t>
            </a:r>
            <a:r>
              <a:rPr lang="en-US" dirty="0" smtClean="0"/>
              <a:t>Process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Submit Documents – January </a:t>
            </a:r>
            <a:r>
              <a:rPr lang="en-US" sz="2800" dirty="0" smtClean="0"/>
              <a:t>26 </a:t>
            </a:r>
            <a:r>
              <a:rPr lang="en-US" sz="2800" dirty="0" smtClean="0"/>
              <a:t>by 5pm</a:t>
            </a:r>
          </a:p>
          <a:p>
            <a:r>
              <a:rPr lang="en-US" sz="2800" dirty="0" smtClean="0"/>
              <a:t>Presentations to </a:t>
            </a:r>
            <a:r>
              <a:rPr lang="en-US" sz="2800" dirty="0"/>
              <a:t>S</a:t>
            </a:r>
            <a:r>
              <a:rPr lang="en-US" sz="2800" dirty="0" smtClean="0"/>
              <a:t>CC – February </a:t>
            </a:r>
            <a:r>
              <a:rPr lang="en-US" sz="2800" dirty="0" smtClean="0"/>
              <a:t>5-9</a:t>
            </a:r>
            <a:endParaRPr lang="en-US" sz="2800" dirty="0" smtClean="0"/>
          </a:p>
          <a:p>
            <a:r>
              <a:rPr lang="en-US" sz="2800" dirty="0" smtClean="0"/>
              <a:t>SCC Deliberations – February </a:t>
            </a:r>
            <a:r>
              <a:rPr lang="en-US" sz="2800" dirty="0" smtClean="0"/>
              <a:t>12-19</a:t>
            </a:r>
            <a:endParaRPr lang="en-US" sz="2800" dirty="0" smtClean="0"/>
          </a:p>
          <a:p>
            <a:r>
              <a:rPr lang="en-US" sz="2800" dirty="0" smtClean="0"/>
              <a:t>Clubs informed of SFA/TW – February </a:t>
            </a:r>
            <a:r>
              <a:rPr lang="en-US" sz="2800" dirty="0" smtClean="0"/>
              <a:t>19</a:t>
            </a:r>
            <a:r>
              <a:rPr lang="en-US" sz="2800" dirty="0" smtClean="0"/>
              <a:t> </a:t>
            </a:r>
            <a:r>
              <a:rPr lang="en-US" sz="2800" dirty="0" smtClean="0"/>
              <a:t>by 5pm</a:t>
            </a:r>
          </a:p>
          <a:p>
            <a:r>
              <a:rPr lang="en-US" sz="2800" dirty="0" smtClean="0"/>
              <a:t>Appeal Request – February </a:t>
            </a:r>
            <a:r>
              <a:rPr lang="en-US" sz="2800" dirty="0" smtClean="0"/>
              <a:t>21</a:t>
            </a:r>
            <a:endParaRPr lang="en-US" sz="2800" dirty="0" smtClean="0"/>
          </a:p>
          <a:p>
            <a:r>
              <a:rPr lang="en-US" sz="2800" dirty="0" smtClean="0"/>
              <a:t>Appeal Hearing – </a:t>
            </a:r>
            <a:r>
              <a:rPr lang="en-US" sz="2800" dirty="0" smtClean="0"/>
              <a:t>February 27 – March 1</a:t>
            </a:r>
            <a:endParaRPr lang="en-US" sz="2800" dirty="0" smtClean="0"/>
          </a:p>
          <a:p>
            <a:r>
              <a:rPr lang="en-US" sz="2800" dirty="0" smtClean="0"/>
              <a:t>Final Amounts Emailed – </a:t>
            </a:r>
            <a:r>
              <a:rPr lang="en-US" sz="2800" dirty="0" smtClean="0"/>
              <a:t>March 29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8806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eligible:</a:t>
            </a:r>
          </a:p>
          <a:p>
            <a:pPr lvl="1"/>
            <a:r>
              <a:rPr lang="en-US" dirty="0" smtClean="0"/>
              <a:t>All members paid dues</a:t>
            </a:r>
          </a:p>
          <a:p>
            <a:pPr lvl="1"/>
            <a:r>
              <a:rPr lang="en-US" dirty="0" smtClean="0"/>
              <a:t>Meet the deadline of the request (</a:t>
            </a:r>
            <a:r>
              <a:rPr lang="en-US" dirty="0"/>
              <a:t>January </a:t>
            </a:r>
            <a:r>
              <a:rPr lang="en-US" dirty="0" smtClean="0"/>
              <a:t>26)</a:t>
            </a:r>
            <a:endParaRPr lang="en-US" dirty="0" smtClean="0"/>
          </a:p>
          <a:p>
            <a:pPr lvl="1"/>
            <a:r>
              <a:rPr lang="en-US" dirty="0" smtClean="0"/>
              <a:t>Match the amount you received</a:t>
            </a:r>
          </a:p>
          <a:p>
            <a:pPr lvl="2"/>
            <a:r>
              <a:rPr lang="en-US" dirty="0" smtClean="0"/>
              <a:t>Dues, fundraising, sponsorships, etc.</a:t>
            </a:r>
          </a:p>
          <a:p>
            <a:pPr lvl="1"/>
            <a:endParaRPr lang="en-US" dirty="0"/>
          </a:p>
        </p:txBody>
      </p:sp>
      <p:pic>
        <p:nvPicPr>
          <p:cNvPr id="21506" name="Picture 2" descr="http://3.bp.blogspot.com/-9Bfk4Ug-uMw/UEpRnu_iP-I/AAAAAAAACig/Ux_bhfA8OfA/s1600/check-mark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3549254"/>
            <a:ext cx="2743200" cy="2775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2512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Amount to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club may request more than 25% of the club’s previous allocation amount</a:t>
            </a:r>
          </a:p>
          <a:p>
            <a:r>
              <a:rPr lang="en-US" dirty="0" smtClean="0"/>
              <a:t>Maximum amount to request</a:t>
            </a:r>
          </a:p>
          <a:p>
            <a:pPr lvl="1"/>
            <a:r>
              <a:rPr lang="en-US" dirty="0" smtClean="0"/>
              <a:t>Competitive: $20,000</a:t>
            </a:r>
          </a:p>
          <a:p>
            <a:pPr lvl="1"/>
            <a:r>
              <a:rPr lang="en-US" dirty="0" smtClean="0"/>
              <a:t>Competitive-Recreation: $10,000</a:t>
            </a:r>
          </a:p>
          <a:p>
            <a:pPr lvl="1"/>
            <a:r>
              <a:rPr lang="en-US" dirty="0" smtClean="0"/>
              <a:t>Recreation: $500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Clubs requesting for the first time cannot ask for more than $1,000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99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Evaluation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Funds are requested on a point evaluation system. Categories include:</a:t>
            </a:r>
          </a:p>
          <a:p>
            <a:pPr lvl="1"/>
            <a:r>
              <a:rPr lang="en-US" dirty="0" smtClean="0"/>
              <a:t>Years of Experience</a:t>
            </a:r>
          </a:p>
          <a:p>
            <a:pPr lvl="1"/>
            <a:r>
              <a:rPr lang="en-US" dirty="0" smtClean="0"/>
              <a:t>Team Success </a:t>
            </a:r>
          </a:p>
          <a:p>
            <a:pPr lvl="2"/>
            <a:r>
              <a:rPr lang="en-US" dirty="0" smtClean="0"/>
              <a:t>Competition, Travel, Student Leadership, and overall function</a:t>
            </a:r>
          </a:p>
          <a:p>
            <a:pPr lvl="1"/>
            <a:r>
              <a:rPr lang="en-US" dirty="0" smtClean="0"/>
              <a:t>GPA</a:t>
            </a:r>
          </a:p>
          <a:p>
            <a:pPr lvl="1"/>
            <a:r>
              <a:rPr lang="en-US" dirty="0" smtClean="0"/>
              <a:t>Fundraising/Matching previous SFA</a:t>
            </a:r>
          </a:p>
          <a:p>
            <a:pPr lvl="1"/>
            <a:r>
              <a:rPr lang="en-US" dirty="0" smtClean="0"/>
              <a:t>Community Service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Member Retention and Success</a:t>
            </a:r>
          </a:p>
          <a:p>
            <a:pPr lvl="1"/>
            <a:r>
              <a:rPr lang="en-US" dirty="0" smtClean="0"/>
              <a:t>Fiscal Responsibility</a:t>
            </a:r>
          </a:p>
          <a:p>
            <a:pPr lvl="1"/>
            <a:r>
              <a:rPr lang="en-US" dirty="0" smtClean="0"/>
              <a:t>Sportsmanship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02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to Submit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Club Self-Evaluation Form (Google Form)</a:t>
            </a:r>
          </a:p>
          <a:p>
            <a:r>
              <a:rPr lang="en-US" dirty="0" smtClean="0"/>
              <a:t>SFA Funding Request Detailed Sheet (Excel)</a:t>
            </a:r>
          </a:p>
          <a:p>
            <a:r>
              <a:rPr lang="en-US" dirty="0" smtClean="0"/>
              <a:t>Presentation Sign up (Google Spreadsheet)*</a:t>
            </a:r>
          </a:p>
          <a:p>
            <a:r>
              <a:rPr lang="en-US" dirty="0" smtClean="0"/>
              <a:t>Community Service </a:t>
            </a:r>
            <a:r>
              <a:rPr lang="en-US" dirty="0" smtClean="0"/>
              <a:t>(Google Form)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Due by 5:00 PM MST, </a:t>
            </a:r>
            <a:r>
              <a:rPr lang="en-US" dirty="0"/>
              <a:t>January </a:t>
            </a:r>
            <a:r>
              <a:rPr lang="en-US" dirty="0" smtClean="0"/>
              <a:t>26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70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 Self-Evaluation Form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283" t="11786" r="29176" b="5717"/>
          <a:stretch>
            <a:fillRect/>
          </a:stretch>
        </p:blipFill>
        <p:spPr bwMode="auto">
          <a:xfrm>
            <a:off x="5257800" y="1676400"/>
            <a:ext cx="3505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472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honest as possible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/>
              <a:t>If there is a</a:t>
            </a:r>
            <a:r>
              <a:rPr lang="en-US" sz="3200" dirty="0" smtClean="0"/>
              <a:t> question you don’t know the answer to, contact your manager.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545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Request Detailed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95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Activity Waiver Requests</a:t>
            </a:r>
          </a:p>
          <a:p>
            <a:r>
              <a:rPr lang="en-US" sz="2400" dirty="0" smtClean="0"/>
              <a:t>Trip Expenses</a:t>
            </a:r>
          </a:p>
          <a:p>
            <a:r>
              <a:rPr lang="en-US" sz="2400" dirty="0" smtClean="0"/>
              <a:t>Equipment Rental &amp; Maintenance</a:t>
            </a:r>
          </a:p>
          <a:p>
            <a:r>
              <a:rPr lang="en-US" sz="2400" dirty="0" smtClean="0"/>
              <a:t>Registration/Entrance Fees</a:t>
            </a:r>
          </a:p>
          <a:p>
            <a:r>
              <a:rPr lang="en-US" sz="2400" dirty="0" smtClean="0"/>
              <a:t>Recreational Supplies</a:t>
            </a:r>
          </a:p>
          <a:p>
            <a:r>
              <a:rPr lang="en-US" sz="2400" dirty="0" smtClean="0"/>
              <a:t>League Membership Dues</a:t>
            </a:r>
          </a:p>
          <a:p>
            <a:r>
              <a:rPr lang="en-US" sz="2400" dirty="0" smtClean="0"/>
              <a:t>Guest Speaker Stipend</a:t>
            </a:r>
          </a:p>
          <a:p>
            <a:r>
              <a:rPr lang="en-US" sz="2400" dirty="0" smtClean="0"/>
              <a:t>Office Supplies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579983"/>
            <a:ext cx="43434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Printing Costs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Facility Charges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Apparel and Uniforms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Athletic Trainer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Home Game Expenses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Club Income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Membership Dues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Entry Fees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Ticket Sales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Other </a:t>
            </a:r>
            <a:r>
              <a:rPr lang="en-US" sz="2400" dirty="0" smtClean="0"/>
              <a:t>Income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82722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 Sign-Ups</a:t>
            </a:r>
          </a:p>
          <a:p>
            <a:pPr lvl="1"/>
            <a:r>
              <a:rPr lang="en-US" dirty="0" smtClean="0"/>
              <a:t>February </a:t>
            </a: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– February </a:t>
            </a:r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Presentations are about 10-15 minutes with 5-10 minutes Q&amp;A.</a:t>
            </a:r>
          </a:p>
          <a:p>
            <a:r>
              <a:rPr lang="en-US" dirty="0" smtClean="0"/>
              <a:t>Presentations will be in front of the SCC and filmed for those who are not in attendance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88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Receiving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 an email with an amount decided upon by the SCC by February </a:t>
            </a:r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Accept or Appeal amounts by 5pm Feb </a:t>
            </a:r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 lvl="1"/>
            <a:r>
              <a:rPr lang="en-US" dirty="0" smtClean="0"/>
              <a:t>Have the option to appeal for more funds</a:t>
            </a:r>
          </a:p>
          <a:p>
            <a:pPr lvl="2"/>
            <a:r>
              <a:rPr lang="en-US" dirty="0"/>
              <a:t>If you choose to appeal, another hearing will occur</a:t>
            </a:r>
          </a:p>
          <a:p>
            <a:pPr lvl="2"/>
            <a:r>
              <a:rPr lang="en-US" dirty="0"/>
              <a:t>Do not lose any funds already awarded</a:t>
            </a:r>
          </a:p>
          <a:p>
            <a:pPr lvl="2"/>
            <a:r>
              <a:rPr lang="en-US" dirty="0" smtClean="0"/>
              <a:t>Will not grant more funds that what you could ask for</a:t>
            </a:r>
          </a:p>
          <a:p>
            <a:pPr lvl="2"/>
            <a:r>
              <a:rPr lang="en-US" dirty="0" smtClean="0"/>
              <a:t>Appeal Hearings will be week of </a:t>
            </a:r>
            <a:r>
              <a:rPr lang="en-US" dirty="0" smtClean="0"/>
              <a:t>Feb 27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42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“Spring”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check your Spring dues on DSE to see if they are correct</a:t>
            </a:r>
          </a:p>
          <a:p>
            <a:pPr lvl="1"/>
            <a:r>
              <a:rPr lang="en-US" dirty="0" smtClean="0"/>
              <a:t>One club’s dues disappeared</a:t>
            </a:r>
          </a:p>
          <a:p>
            <a:pPr lvl="1"/>
            <a:r>
              <a:rPr lang="en-US" dirty="0" smtClean="0"/>
              <a:t>Another club had yearly dues incorrectly listed as semester dues</a:t>
            </a:r>
          </a:p>
          <a:p>
            <a:pPr lvl="1"/>
            <a:r>
              <a:rPr lang="en-US" dirty="0" smtClean="0"/>
              <a:t>Get with your manager to ensure your dues on DSE are correct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3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 </a:t>
            </a:r>
            <a:r>
              <a:rPr lang="en-US" dirty="0" smtClean="0"/>
              <a:t>Evaluation Form</a:t>
            </a:r>
          </a:p>
          <a:p>
            <a:pPr lvl="1"/>
            <a:r>
              <a:rPr lang="en-US" dirty="0" smtClean="0"/>
              <a:t>Submit Google </a:t>
            </a:r>
            <a:r>
              <a:rPr lang="en-US" dirty="0" smtClean="0"/>
              <a:t>Form</a:t>
            </a:r>
          </a:p>
          <a:p>
            <a:r>
              <a:rPr lang="en-US" dirty="0" smtClean="0"/>
              <a:t>Explain Budget Form </a:t>
            </a:r>
          </a:p>
          <a:p>
            <a:pPr lvl="1"/>
            <a:r>
              <a:rPr lang="en-US" dirty="0" smtClean="0"/>
              <a:t>Submit Excel File to Morgan or your Manager</a:t>
            </a:r>
            <a:endParaRPr lang="en-US" dirty="0" smtClean="0"/>
          </a:p>
          <a:p>
            <a:r>
              <a:rPr lang="en-US" dirty="0" smtClean="0"/>
              <a:t>Explain Sign up sheet for </a:t>
            </a:r>
            <a:r>
              <a:rPr lang="en-US" dirty="0" smtClean="0"/>
              <a:t>Presentation*</a:t>
            </a:r>
            <a:endParaRPr lang="en-US" dirty="0" smtClean="0"/>
          </a:p>
          <a:p>
            <a:pPr lvl="1"/>
            <a:r>
              <a:rPr lang="en-US" dirty="0" smtClean="0"/>
              <a:t>Enter information on Google Excel Form online</a:t>
            </a:r>
          </a:p>
          <a:p>
            <a:pPr lvl="1"/>
            <a:r>
              <a:rPr lang="en-US" dirty="0" smtClean="0"/>
              <a:t>I’ll email club leaders when form is ready</a:t>
            </a:r>
            <a:endParaRPr lang="en-US" dirty="0" smtClean="0"/>
          </a:p>
          <a:p>
            <a:pPr marL="457200" lvl="1" indent="0">
              <a:buNone/>
            </a:pPr>
            <a:r>
              <a:rPr lang="en-US" sz="1400" dirty="0"/>
              <a:t>Old Example: </a:t>
            </a: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docs.google.com/spreadsheets/d/16WqT8k3xNIHn4fTbK4CTqu5NtX8ZfjzTm2pHCsM7m9c/edit#gid=2037421714</a:t>
            </a:r>
            <a:endParaRPr lang="en-US" sz="18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7037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forms found online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9" y="1114551"/>
            <a:ext cx="7827263" cy="4964133"/>
          </a:xfrm>
        </p:spPr>
      </p:pic>
    </p:spTree>
    <p:extLst>
      <p:ext uri="{BB962C8B-B14F-4D97-AF65-F5344CB8AC3E}">
        <p14:creationId xmlns:p14="http://schemas.microsoft.com/office/powerpoint/2010/main" val="4115486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83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Update – Concur/</a:t>
            </a:r>
            <a:r>
              <a:rPr lang="en-US" dirty="0" err="1" smtClean="0"/>
              <a:t>Pcards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 so good!</a:t>
            </a:r>
          </a:p>
          <a:p>
            <a:pPr lvl="1"/>
            <a:r>
              <a:rPr lang="en-US" dirty="0" smtClean="0"/>
              <a:t>All those who traveled in November submitted their </a:t>
            </a:r>
            <a:r>
              <a:rPr lang="en-US" dirty="0" err="1" smtClean="0"/>
              <a:t>Pcard</a:t>
            </a:r>
            <a:r>
              <a:rPr lang="en-US" dirty="0" smtClean="0"/>
              <a:t> paperwork and it was (eventually) approved!</a:t>
            </a:r>
          </a:p>
          <a:p>
            <a:pPr lvl="1"/>
            <a:r>
              <a:rPr lang="en-US" dirty="0" smtClean="0"/>
              <a:t>Follow the slides from the previous training to set up the monthly report and submit when needed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Clubs with </a:t>
            </a:r>
            <a:r>
              <a:rPr lang="en-US" dirty="0" err="1" smtClean="0"/>
              <a:t>Pcards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sz="2000" dirty="0" smtClean="0"/>
              <a:t>Baseball – Nick Garcia</a:t>
            </a:r>
          </a:p>
          <a:p>
            <a:pPr lvl="1"/>
            <a:r>
              <a:rPr lang="en-US" sz="2000" dirty="0" smtClean="0"/>
              <a:t>Hockey – Bryon </a:t>
            </a:r>
            <a:r>
              <a:rPr lang="en-US" sz="2000" dirty="0" err="1" smtClean="0"/>
              <a:t>Fobair</a:t>
            </a:r>
            <a:endParaRPr lang="en-US" sz="2000" dirty="0" smtClean="0"/>
          </a:p>
          <a:p>
            <a:pPr lvl="1"/>
            <a:r>
              <a:rPr lang="en-US" sz="2000" dirty="0" smtClean="0"/>
              <a:t>Women’s Lacrosse – Anna </a:t>
            </a:r>
            <a:r>
              <a:rPr lang="en-US" sz="2000" dirty="0" err="1" smtClean="0"/>
              <a:t>Lindhardt</a:t>
            </a:r>
            <a:endParaRPr lang="en-US" sz="2000" dirty="0" smtClean="0"/>
          </a:p>
          <a:p>
            <a:pPr lvl="1"/>
            <a:r>
              <a:rPr lang="en-US" sz="2000" dirty="0" smtClean="0"/>
              <a:t>Women’s Rugby – Avery Parrish</a:t>
            </a:r>
          </a:p>
          <a:p>
            <a:pPr lvl="1"/>
            <a:r>
              <a:rPr lang="en-US" sz="2000" dirty="0" smtClean="0"/>
              <a:t>Men’s Rugby – JJ Lee</a:t>
            </a:r>
          </a:p>
          <a:p>
            <a:pPr lvl="1"/>
            <a:r>
              <a:rPr lang="en-US" sz="2000" dirty="0" smtClean="0"/>
              <a:t>Snowboard – Connor Healey</a:t>
            </a:r>
          </a:p>
          <a:p>
            <a:pPr lvl="1"/>
            <a:r>
              <a:rPr lang="en-US" sz="2000" dirty="0" smtClean="0"/>
              <a:t>Soccer – Peter </a:t>
            </a:r>
            <a:r>
              <a:rPr lang="en-US" sz="2000" dirty="0" err="1" smtClean="0"/>
              <a:t>Ingman</a:t>
            </a:r>
            <a:endParaRPr lang="en-US" sz="2000" dirty="0" smtClean="0"/>
          </a:p>
          <a:p>
            <a:pPr lvl="1"/>
            <a:r>
              <a:rPr lang="en-US" sz="2000" dirty="0" smtClean="0"/>
              <a:t>Table Tennis – Park Polos</a:t>
            </a:r>
          </a:p>
          <a:p>
            <a:pPr lvl="1"/>
            <a:r>
              <a:rPr lang="en-US" sz="2000" dirty="0" smtClean="0"/>
              <a:t>Weightlifting – Giovanni </a:t>
            </a:r>
            <a:r>
              <a:rPr lang="en-US" sz="2000" dirty="0" err="1" smtClean="0"/>
              <a:t>Volpi</a:t>
            </a:r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If your club has overnight travel this semester and the person listed is not going, you must get another card.</a:t>
            </a:r>
          </a:p>
          <a:p>
            <a:r>
              <a:rPr lang="en-US" dirty="0" smtClean="0"/>
              <a:t>If your club is not listed, get a card.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Clubs with </a:t>
            </a:r>
            <a:r>
              <a:rPr lang="en-US" dirty="0" err="1" smtClean="0"/>
              <a:t>Pcards</a:t>
            </a:r>
            <a:r>
              <a:rPr lang="en-US" dirty="0" smtClean="0"/>
              <a:t> that need to give Morgan Concur Access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Baseball – Nick Garcia</a:t>
            </a:r>
          </a:p>
          <a:p>
            <a:pPr lvl="1"/>
            <a:r>
              <a:rPr lang="en-US" dirty="0"/>
              <a:t>Hockey – Bryon </a:t>
            </a:r>
            <a:r>
              <a:rPr lang="en-US" dirty="0" err="1"/>
              <a:t>Fobair</a:t>
            </a:r>
            <a:endParaRPr lang="en-US" dirty="0"/>
          </a:p>
          <a:p>
            <a:pPr lvl="1"/>
            <a:r>
              <a:rPr lang="en-US" dirty="0"/>
              <a:t>Women’s Lacrosse – Anna </a:t>
            </a:r>
            <a:r>
              <a:rPr lang="en-US" dirty="0" err="1"/>
              <a:t>Lindhardt</a:t>
            </a:r>
            <a:endParaRPr lang="en-US" dirty="0"/>
          </a:p>
          <a:p>
            <a:pPr lvl="1"/>
            <a:r>
              <a:rPr lang="en-US" dirty="0"/>
              <a:t>Snowboard – Connor Healey</a:t>
            </a:r>
          </a:p>
          <a:p>
            <a:pPr lvl="1"/>
            <a:r>
              <a:rPr lang="en-US" dirty="0"/>
              <a:t>Weightlifting – Giovanni </a:t>
            </a:r>
            <a:r>
              <a:rPr lang="en-US" dirty="0" err="1" smtClean="0"/>
              <a:t>Volpi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Follow the steps in the previous training on how to do that.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82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Purchasing </a:t>
            </a:r>
            <a:r>
              <a:rPr lang="en-US" dirty="0"/>
              <a:t>Update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$2,500 is the new credit card purchase limit</a:t>
            </a:r>
          </a:p>
          <a:p>
            <a:pPr lvl="1"/>
            <a:r>
              <a:rPr lang="en-US" dirty="0" smtClean="0"/>
              <a:t>Must submit a purchase request still</a:t>
            </a:r>
          </a:p>
          <a:p>
            <a:pPr lvl="1"/>
            <a:r>
              <a:rPr lang="en-US" dirty="0" smtClean="0"/>
              <a:t>Will place on Morgan’s </a:t>
            </a:r>
            <a:r>
              <a:rPr lang="en-US" dirty="0" err="1" smtClean="0"/>
              <a:t>pcard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3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Mileage Reimbursement </a:t>
            </a:r>
            <a:r>
              <a:rPr lang="en-US" dirty="0"/>
              <a:t>Update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new mileage rate is $0.30/mile or $0.655/mile</a:t>
            </a:r>
          </a:p>
          <a:p>
            <a:pPr lvl="1"/>
            <a:r>
              <a:rPr lang="en-US" dirty="0" smtClean="0"/>
              <a:t>Previously is was $0.18/mile or $0.38/mile</a:t>
            </a:r>
          </a:p>
          <a:p>
            <a:pPr lvl="1"/>
            <a:r>
              <a:rPr lang="en-US" dirty="0" smtClean="0"/>
              <a:t>If you want to provide less mileage, let us know</a:t>
            </a:r>
          </a:p>
          <a:p>
            <a:pPr lvl="2"/>
            <a:r>
              <a:rPr lang="en-US" dirty="0" smtClean="0"/>
              <a:t>We might be able to reduce the amount/mileage if you feel members are receiving too much in return.</a:t>
            </a:r>
            <a:endParaRPr lang="en-US" dirty="0" smtClean="0"/>
          </a:p>
          <a:p>
            <a:pPr lvl="1"/>
            <a:r>
              <a:rPr lang="en-US" dirty="0" smtClean="0"/>
              <a:t>Must still submit a purchase request before the trip to ensure club has the funds for it and tell manager which rate you want to use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99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 Club Council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oversee any supplement hearings, disciplinary hearings, set general policies, and determine SFA and activity waiver allotment</a:t>
            </a:r>
          </a:p>
          <a:p>
            <a:r>
              <a:rPr lang="en-US" dirty="0" smtClean="0"/>
              <a:t>Made up of 3 club leaders (must be from different clubs), 2 campus rec student employees, 1 faculty advisor, and 1 </a:t>
            </a:r>
            <a:r>
              <a:rPr lang="en-US" dirty="0" err="1" smtClean="0"/>
              <a:t>CoSpo</a:t>
            </a:r>
            <a:r>
              <a:rPr lang="en-US" dirty="0" smtClean="0"/>
              <a:t> Pro staff (Me – non voting member).</a:t>
            </a:r>
          </a:p>
          <a:p>
            <a:pPr lvl="1"/>
            <a:r>
              <a:rPr lang="en-US" dirty="0" smtClean="0"/>
              <a:t>The club </a:t>
            </a:r>
            <a:r>
              <a:rPr lang="en-US" dirty="0"/>
              <a:t>leaders </a:t>
            </a:r>
            <a:r>
              <a:rPr lang="en-US" dirty="0" smtClean="0"/>
              <a:t>receive </a:t>
            </a:r>
            <a:r>
              <a:rPr lang="en-US" dirty="0"/>
              <a:t>$1,350 in activity waivers for their work on the council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515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 Club Council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now taking volunteers to replace 1-2 open seats</a:t>
            </a:r>
          </a:p>
          <a:p>
            <a:pPr lvl="1"/>
            <a:r>
              <a:rPr lang="en-US" dirty="0" smtClean="0"/>
              <a:t>Those interested will send their platform via email to Morgan so she can compile a list of those that wish to run for the position</a:t>
            </a:r>
          </a:p>
          <a:p>
            <a:pPr lvl="1"/>
            <a:r>
              <a:rPr lang="en-US" dirty="0" smtClean="0"/>
              <a:t>Morgan will email all members with the deadline and format of what should go in that email</a:t>
            </a:r>
          </a:p>
          <a:p>
            <a:pPr lvl="1"/>
            <a:r>
              <a:rPr lang="en-US" dirty="0" smtClean="0"/>
              <a:t>Once she has completed the voting form, clubs will be able to vote on who should be elected for the sport club council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93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930</Words>
  <Application>Microsoft Office PowerPoint</Application>
  <PresentationFormat>On-screen Show (4:3)</PresentationFormat>
  <Paragraphs>141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Club Leadership Training 1/10/24</vt:lpstr>
      <vt:lpstr>Welcome to “Spring”</vt:lpstr>
      <vt:lpstr>Travel Update – Concur/Pcards</vt:lpstr>
      <vt:lpstr>Clubs with Pcards</vt:lpstr>
      <vt:lpstr>Clubs with Pcards that need to give Morgan Concur Access</vt:lpstr>
      <vt:lpstr>Purchasing Update</vt:lpstr>
      <vt:lpstr>Mileage Reimbursement Update</vt:lpstr>
      <vt:lpstr>Sport Club Council</vt:lpstr>
      <vt:lpstr>Sport Club Council</vt:lpstr>
      <vt:lpstr>What is SFA?</vt:lpstr>
      <vt:lpstr>SFA Process Timeline</vt:lpstr>
      <vt:lpstr>Guidelines</vt:lpstr>
      <vt:lpstr>Amount to Request</vt:lpstr>
      <vt:lpstr>Point Evaluation System</vt:lpstr>
      <vt:lpstr>Items to Submit</vt:lpstr>
      <vt:lpstr>Club Self-Evaluation Form</vt:lpstr>
      <vt:lpstr>Funding Request Detailed Sheet</vt:lpstr>
      <vt:lpstr>Presentations</vt:lpstr>
      <vt:lpstr>Receiving Funds</vt:lpstr>
      <vt:lpstr>And now…</vt:lpstr>
      <vt:lpstr>All forms found online</vt:lpstr>
      <vt:lpstr>Any Questions?</vt:lpstr>
    </vt:vector>
  </TitlesOfParts>
  <Company>Weber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Hillary Wallace</dc:creator>
  <cp:lastModifiedBy>Morgan Fradley</cp:lastModifiedBy>
  <cp:revision>64</cp:revision>
  <dcterms:created xsi:type="dcterms:W3CDTF">2013-04-04T17:51:32Z</dcterms:created>
  <dcterms:modified xsi:type="dcterms:W3CDTF">2024-01-10T23:10:36Z</dcterms:modified>
</cp:coreProperties>
</file>