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77" r:id="rId5"/>
    <p:sldId id="283" r:id="rId6"/>
    <p:sldId id="270" r:id="rId7"/>
    <p:sldId id="258" r:id="rId8"/>
    <p:sldId id="276" r:id="rId9"/>
    <p:sldId id="272" r:id="rId10"/>
    <p:sldId id="271" r:id="rId11"/>
    <p:sldId id="281"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5921"/>
  </p:normalViewPr>
  <p:slideViewPr>
    <p:cSldViewPr snapToGrid="0" snapToObjects="1">
      <p:cViewPr varScale="1">
        <p:scale>
          <a:sx n="131" d="100"/>
          <a:sy n="131" d="100"/>
        </p:scale>
        <p:origin x="376" y="1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10/10/23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10/10/23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10/10/23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10/10/23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K12jobspot.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pps.weber.edu/wsuimages/teachered/teddepart/Advisement/Licensure%20Checklist%20spr%202022%20(2).pdf?_ga=2.102519105.1392099260.1648478961-1843074216.1629322007" TargetMode="External"/><Relationship Id="rId2" Type="http://schemas.openxmlformats.org/officeDocument/2006/relationships/hyperlink" Target="mailto:cassidy.johnson@school.utah.gov" TargetMode="External"/><Relationship Id="rId1" Type="http://schemas.openxmlformats.org/officeDocument/2006/relationships/slideLayout" Target="../slideLayouts/slideLayout2.xml"/><Relationship Id="rId5" Type="http://schemas.openxmlformats.org/officeDocument/2006/relationships/hyperlink" Target="https://drive.google.com/file/d/0B_100P_6UV-LR0V1T1ZoQ0lXR2o0V1llNE5nbFRqbGx4ZzEw/view?usp=drive_web" TargetMode="External"/><Relationship Id="rId4" Type="http://schemas.openxmlformats.org/officeDocument/2006/relationships/hyperlink" Target="mailto:denisewright@weber.ed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pstewart@weber.edu" TargetMode="External"/><Relationship Id="rId2" Type="http://schemas.openxmlformats.org/officeDocument/2006/relationships/hyperlink" Target="mailto:melindabowers@weber.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pps.weber.edu/wsuimages/teachered/teddepart/GCT/Proposed%20GCT%20Course%20schedule.pdf?_ga=2.246304324.1320961134.1666624953-804517352.165504851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denisewright@weber.edu" TargetMode="External"/><Relationship Id="rId2" Type="http://schemas.openxmlformats.org/officeDocument/2006/relationships/hyperlink" Target="https://www.schools.utah.gov/licensing/endorsements?mid=5266&amp;tid=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eber.edu/teachered/student-teachin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weber.edu/admissions/shared/cost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eber.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weber.edu/med/defaul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365F-B84A-164E-AE84-67A954F2551B}"/>
              </a:ext>
            </a:extLst>
          </p:cNvPr>
          <p:cNvSpPr>
            <a:spLocks noGrp="1"/>
          </p:cNvSpPr>
          <p:nvPr>
            <p:ph type="ctrTitle"/>
          </p:nvPr>
        </p:nvSpPr>
        <p:spPr/>
        <p:txBody>
          <a:bodyPr/>
          <a:lstStyle/>
          <a:p>
            <a:r>
              <a:rPr lang="en-US" dirty="0"/>
              <a:t>Graduate Certificate </a:t>
            </a:r>
            <a:br>
              <a:rPr lang="en-US" dirty="0"/>
            </a:br>
            <a:r>
              <a:rPr lang="en-US" dirty="0"/>
              <a:t>in Teaching</a:t>
            </a:r>
          </a:p>
        </p:txBody>
      </p:sp>
      <p:sp>
        <p:nvSpPr>
          <p:cNvPr id="3" name="Subtitle 2">
            <a:extLst>
              <a:ext uri="{FF2B5EF4-FFF2-40B4-BE49-F238E27FC236}">
                <a16:creationId xmlns:a16="http://schemas.microsoft.com/office/drawing/2014/main" id="{9F1F839C-727A-DD40-81DB-8C939839F76D}"/>
              </a:ext>
            </a:extLst>
          </p:cNvPr>
          <p:cNvSpPr>
            <a:spLocks noGrp="1"/>
          </p:cNvSpPr>
          <p:nvPr>
            <p:ph type="subTitle" idx="1"/>
          </p:nvPr>
        </p:nvSpPr>
        <p:spPr/>
        <p:txBody>
          <a:bodyPr/>
          <a:lstStyle/>
          <a:p>
            <a:r>
              <a:rPr lang="en-US" dirty="0"/>
              <a:t>Program Information</a:t>
            </a:r>
          </a:p>
        </p:txBody>
      </p:sp>
    </p:spTree>
    <p:extLst>
      <p:ext uri="{BB962C8B-B14F-4D97-AF65-F5344CB8AC3E}">
        <p14:creationId xmlns:p14="http://schemas.microsoft.com/office/powerpoint/2010/main" val="2140751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Program Completion: Applying for Teaching Positions</a:t>
            </a:r>
          </a:p>
        </p:txBody>
      </p:sp>
      <p:sp>
        <p:nvSpPr>
          <p:cNvPr id="3" name="Content Placeholder 2"/>
          <p:cNvSpPr>
            <a:spLocks noGrp="1"/>
          </p:cNvSpPr>
          <p:nvPr>
            <p:ph idx="1"/>
          </p:nvPr>
        </p:nvSpPr>
        <p:spPr/>
        <p:txBody>
          <a:bodyPr/>
          <a:lstStyle/>
          <a:p>
            <a:r>
              <a:rPr lang="en-US" dirty="0"/>
              <a:t>Use the following website to search for teaching positions:  </a:t>
            </a:r>
            <a:r>
              <a:rPr lang="en-US" dirty="0">
                <a:hlinkClick r:id="rId2"/>
              </a:rPr>
              <a:t>www.K12jobspot.com</a:t>
            </a:r>
            <a:endParaRPr lang="en-US" dirty="0"/>
          </a:p>
          <a:p>
            <a:r>
              <a:rPr lang="en-US" dirty="0"/>
              <a:t>Great way to find what teaching positions are in demand.</a:t>
            </a:r>
          </a:p>
          <a:p>
            <a:r>
              <a:rPr lang="en-US" dirty="0"/>
              <a:t>Most school districts in the State of Utah use this website to find applicants.</a:t>
            </a:r>
          </a:p>
          <a:p>
            <a:r>
              <a:rPr lang="en-US" dirty="0"/>
              <a:t>Great resource for contact information.</a:t>
            </a:r>
          </a:p>
        </p:txBody>
      </p:sp>
    </p:spTree>
    <p:extLst>
      <p:ext uri="{BB962C8B-B14F-4D97-AF65-F5344CB8AC3E}">
        <p14:creationId xmlns:p14="http://schemas.microsoft.com/office/powerpoint/2010/main" val="1845000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 am ready to graduate.  What do I do now?</a:t>
            </a:r>
          </a:p>
        </p:txBody>
      </p:sp>
      <p:sp>
        <p:nvSpPr>
          <p:cNvPr id="3" name="Content Placeholder 2"/>
          <p:cNvSpPr>
            <a:spLocks noGrp="1"/>
          </p:cNvSpPr>
          <p:nvPr>
            <p:ph idx="1"/>
          </p:nvPr>
        </p:nvSpPr>
        <p:spPr/>
        <p:txBody>
          <a:bodyPr>
            <a:normAutofit fontScale="92500" lnSpcReduction="20000"/>
          </a:bodyPr>
          <a:lstStyle/>
          <a:p>
            <a:r>
              <a:rPr lang="en-US" dirty="0"/>
              <a:t>Check Cactus to make sure your Praxis score is tied to your account (</a:t>
            </a:r>
            <a:r>
              <a:rPr lang="en-US" b="1" dirty="0"/>
              <a:t>if applicable</a:t>
            </a:r>
            <a:r>
              <a:rPr lang="en-US" dirty="0"/>
              <a:t>). If it is not listed, you will need to send a copy of your scores to </a:t>
            </a:r>
            <a:r>
              <a:rPr lang="en-US" dirty="0">
                <a:hlinkClick r:id="rId2"/>
              </a:rPr>
              <a:t>cassidy.johnson@school.utah.gov</a:t>
            </a:r>
            <a:endParaRPr lang="en-US" dirty="0"/>
          </a:p>
          <a:p>
            <a:r>
              <a:rPr lang="en-US" dirty="0"/>
              <a:t> Fill out the licensure checklist form </a:t>
            </a:r>
            <a:r>
              <a:rPr lang="en-US" dirty="0">
                <a:hlinkClick r:id="rId3"/>
              </a:rPr>
              <a:t>https://apps.weber.edu/wsuimages/teachered/teddepart/Advisement/Licensure%20Checklist%20spr%202022%20(2).pdf?_ga=2.102519105.1392099260.1648478961-1843074216.1629322007</a:t>
            </a:r>
            <a:endParaRPr lang="en-US" dirty="0"/>
          </a:p>
          <a:p>
            <a:r>
              <a:rPr lang="en-US" dirty="0"/>
              <a:t>Send the completed licensure checklist to </a:t>
            </a:r>
            <a:r>
              <a:rPr lang="en-US" dirty="0">
                <a:hlinkClick r:id="rId4"/>
              </a:rPr>
              <a:t>denisewright@weber.edu</a:t>
            </a:r>
            <a:r>
              <a:rPr lang="en-US" dirty="0"/>
              <a:t> with the subject line “Licensing Checklist”.</a:t>
            </a:r>
          </a:p>
          <a:p>
            <a:r>
              <a:rPr lang="en-US" dirty="0"/>
              <a:t>If this is your second license, you will need to also fill the WSU Recommendation form (attached).  </a:t>
            </a:r>
            <a:r>
              <a:rPr lang="en-US" b="1" dirty="0">
                <a:hlinkClick r:id="rId5"/>
              </a:rPr>
              <a:t> WSU Recommendation Form.pdf</a:t>
            </a:r>
            <a:endParaRPr lang="en-US" b="1" dirty="0"/>
          </a:p>
          <a:p>
            <a:r>
              <a:rPr lang="en-US" dirty="0"/>
              <a:t>Once Denise has all the above documents, she can recommend you for a teaching license. Denise will then send you an email with further instructions.</a:t>
            </a:r>
          </a:p>
          <a:p>
            <a:endParaRPr lang="en-US" b="1" dirty="0"/>
          </a:p>
          <a:p>
            <a:endParaRPr lang="en-US" b="1" dirty="0"/>
          </a:p>
          <a:p>
            <a:endParaRPr lang="en-US" dirty="0"/>
          </a:p>
        </p:txBody>
      </p:sp>
    </p:spTree>
    <p:extLst>
      <p:ext uri="{BB962C8B-B14F-4D97-AF65-F5344CB8AC3E}">
        <p14:creationId xmlns:p14="http://schemas.microsoft.com/office/powerpoint/2010/main" val="3746017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Contact:</a:t>
            </a:r>
          </a:p>
          <a:p>
            <a:pPr marL="0" indent="0">
              <a:buNone/>
            </a:pPr>
            <a:r>
              <a:rPr lang="en-US" dirty="0"/>
              <a:t> Patty </a:t>
            </a:r>
            <a:r>
              <a:rPr lang="en-US" dirty="0" err="1"/>
              <a:t>Coan</a:t>
            </a:r>
            <a:endParaRPr lang="en-US" dirty="0"/>
          </a:p>
          <a:p>
            <a:pPr marL="0" indent="0">
              <a:buNone/>
            </a:pPr>
            <a:r>
              <a:rPr lang="en-US" dirty="0"/>
              <a:t> Pre-Advising/Administrative Assistant</a:t>
            </a:r>
          </a:p>
          <a:p>
            <a:pPr marL="0" indent="0">
              <a:buNone/>
            </a:pPr>
            <a:r>
              <a:rPr lang="en-US" dirty="0">
                <a:hlinkClick r:id="rId2"/>
              </a:rPr>
              <a:t> ellynnraynor@weber.edu</a:t>
            </a:r>
            <a:endParaRPr lang="en-US" dirty="0"/>
          </a:p>
          <a:p>
            <a:pPr marL="0" indent="0">
              <a:buNone/>
            </a:pPr>
            <a:r>
              <a:rPr lang="en-US" dirty="0"/>
              <a:t> 801-626-6278</a:t>
            </a:r>
          </a:p>
          <a:p>
            <a:endParaRPr lang="en-US" dirty="0"/>
          </a:p>
          <a:p>
            <a:pPr marL="0" indent="0">
              <a:buNone/>
            </a:pPr>
            <a:r>
              <a:rPr lang="en-US" dirty="0"/>
              <a:t> Dr. </a:t>
            </a:r>
            <a:r>
              <a:rPr lang="en-US" dirty="0" err="1"/>
              <a:t>Penée</a:t>
            </a:r>
            <a:r>
              <a:rPr lang="en-US" dirty="0"/>
              <a:t> Stewart</a:t>
            </a:r>
          </a:p>
          <a:p>
            <a:pPr marL="0" indent="0">
              <a:buNone/>
            </a:pPr>
            <a:r>
              <a:rPr lang="en-US" dirty="0"/>
              <a:t> Director, Graduate Certificate in Teaching Program</a:t>
            </a:r>
          </a:p>
          <a:p>
            <a:pPr marL="0" indent="0">
              <a:buNone/>
            </a:pPr>
            <a:r>
              <a:rPr lang="en-US" dirty="0">
                <a:hlinkClick r:id="rId3"/>
              </a:rPr>
              <a:t> pstewart@weber.edu</a:t>
            </a:r>
            <a:endParaRPr lang="en-US" dirty="0"/>
          </a:p>
          <a:p>
            <a:pPr marL="0" indent="0">
              <a:buNone/>
            </a:pPr>
            <a:r>
              <a:rPr lang="en-US" dirty="0"/>
              <a:t> 801-626-7410</a:t>
            </a:r>
          </a:p>
        </p:txBody>
      </p:sp>
    </p:spTree>
    <p:extLst>
      <p:ext uri="{BB962C8B-B14F-4D97-AF65-F5344CB8AC3E}">
        <p14:creationId xmlns:p14="http://schemas.microsoft.com/office/powerpoint/2010/main" val="2586060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You made it into the GCT program. Now what?</a:t>
            </a:r>
          </a:p>
        </p:txBody>
      </p:sp>
      <p:sp>
        <p:nvSpPr>
          <p:cNvPr id="3" name="Content Placeholder 2"/>
          <p:cNvSpPr>
            <a:spLocks noGrp="1"/>
          </p:cNvSpPr>
          <p:nvPr>
            <p:ph idx="1"/>
          </p:nvPr>
        </p:nvSpPr>
        <p:spPr/>
        <p:txBody>
          <a:bodyPr>
            <a:normAutofit fontScale="77500" lnSpcReduction="20000"/>
          </a:bodyPr>
          <a:lstStyle/>
          <a:p>
            <a:r>
              <a:rPr lang="en-US" dirty="0"/>
              <a:t>Review the required courses  for your license.</a:t>
            </a:r>
          </a:p>
          <a:p>
            <a:r>
              <a:rPr lang="en-US" dirty="0"/>
              <a:t>Make a plan for when you will take each course.</a:t>
            </a:r>
          </a:p>
          <a:p>
            <a:r>
              <a:rPr lang="en-US" dirty="0"/>
              <a:t>Check to see which semesters the courses you need are offered. See schedule for courses: </a:t>
            </a:r>
          </a:p>
          <a:p>
            <a:r>
              <a:rPr lang="en-US" dirty="0">
                <a:hlinkClick r:id="rId2"/>
              </a:rPr>
              <a:t>https://apps.weber.edu/wsuimages/teachered/teddepart/GCT/Proposed%20GCT%20Course%20schedule.pdf?_ga=2.246304324.1320961134.1666624953-804517352.1655048512</a:t>
            </a:r>
            <a:endParaRPr lang="en-US" dirty="0"/>
          </a:p>
          <a:p>
            <a:endParaRPr lang="en-US" dirty="0"/>
          </a:p>
          <a:p>
            <a:r>
              <a:rPr lang="en-US" dirty="0"/>
              <a:t>Below are a few general tips:</a:t>
            </a:r>
          </a:p>
          <a:p>
            <a:pPr lvl="1"/>
            <a:r>
              <a:rPr lang="en-US" dirty="0"/>
              <a:t>Most students take about 6 hours per semester. (2 or 3 courses).</a:t>
            </a:r>
          </a:p>
          <a:p>
            <a:pPr lvl="1"/>
            <a:r>
              <a:rPr lang="en-US" dirty="0"/>
              <a:t>It is often best to take MED 6050 as one of the first classes. Curriculum design is a foundation for all methods course. It is also a good idea to take MED 6110  Classroom Management if you are already working in a classroom. However, your unique situation may require a different order of courses.</a:t>
            </a:r>
          </a:p>
          <a:p>
            <a:pPr lvl="1"/>
            <a:r>
              <a:rPr lang="en-US" dirty="0"/>
              <a:t>Summer is a great time to fit in more courses.</a:t>
            </a:r>
          </a:p>
        </p:txBody>
      </p:sp>
    </p:spTree>
    <p:extLst>
      <p:ext uri="{BB962C8B-B14F-4D97-AF65-F5344CB8AC3E}">
        <p14:creationId xmlns:p14="http://schemas.microsoft.com/office/powerpoint/2010/main" val="340042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Details</a:t>
            </a:r>
          </a:p>
        </p:txBody>
      </p:sp>
      <p:sp>
        <p:nvSpPr>
          <p:cNvPr id="3" name="Content Placeholder 2"/>
          <p:cNvSpPr>
            <a:spLocks noGrp="1"/>
          </p:cNvSpPr>
          <p:nvPr>
            <p:ph idx="1"/>
          </p:nvPr>
        </p:nvSpPr>
        <p:spPr/>
        <p:txBody>
          <a:bodyPr>
            <a:normAutofit lnSpcReduction="10000"/>
          </a:bodyPr>
          <a:lstStyle/>
          <a:p>
            <a:r>
              <a:rPr lang="en-US" dirty="0"/>
              <a:t>Courses are offered Fall semester, Spring semester and two Summer blocks.</a:t>
            </a:r>
          </a:p>
          <a:p>
            <a:r>
              <a:rPr lang="en-US" dirty="0"/>
              <a:t>Full semester courses are offered one night a week for 10 weeks (2 credit classes) or 14 weeks (3 credit classes) in Fall and Spring semester.  Summer block courses are offered twice a week for 7 weeks each block.</a:t>
            </a:r>
          </a:p>
          <a:p>
            <a:r>
              <a:rPr lang="en-US" dirty="0"/>
              <a:t>Days of week: Monday through Thursday</a:t>
            </a:r>
          </a:p>
          <a:p>
            <a:r>
              <a:rPr lang="en-US" dirty="0"/>
              <a:t>Class times: 4:30-7:10 p.m. for fall, spring and first block of summer semester (May-June)</a:t>
            </a:r>
          </a:p>
          <a:p>
            <a:r>
              <a:rPr lang="en-US" dirty="0"/>
              <a:t>Second block summer classes (June-early August) move to daytime classes.</a:t>
            </a:r>
          </a:p>
          <a:p>
            <a:r>
              <a:rPr lang="en-US" dirty="0"/>
              <a:t>Course schedule types: Face-to-face, hybrid, online, and virtual.</a:t>
            </a:r>
          </a:p>
          <a:p>
            <a:endParaRPr lang="en-US" dirty="0"/>
          </a:p>
        </p:txBody>
      </p:sp>
    </p:spTree>
    <p:extLst>
      <p:ext uri="{BB962C8B-B14F-4D97-AF65-F5344CB8AC3E}">
        <p14:creationId xmlns:p14="http://schemas.microsoft.com/office/powerpoint/2010/main" val="536461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Licensure Track Assessment Requirements</a:t>
            </a:r>
          </a:p>
        </p:txBody>
      </p:sp>
      <p:sp>
        <p:nvSpPr>
          <p:cNvPr id="3" name="Content Placeholder 2"/>
          <p:cNvSpPr>
            <a:spLocks noGrp="1"/>
          </p:cNvSpPr>
          <p:nvPr>
            <p:ph idx="1"/>
          </p:nvPr>
        </p:nvSpPr>
        <p:spPr/>
        <p:txBody>
          <a:bodyPr/>
          <a:lstStyle/>
          <a:p>
            <a:r>
              <a:rPr lang="en-US" dirty="0"/>
              <a:t>Everyone:  Pedagogical Performance Assessment Test (PPAT). </a:t>
            </a:r>
          </a:p>
          <a:p>
            <a:r>
              <a:rPr lang="en-US" dirty="0"/>
              <a:t>Elementary and SPED: Foundations of Reading Test. USBE provides a free voucher. </a:t>
            </a:r>
          </a:p>
          <a:p>
            <a:r>
              <a:rPr lang="en-US" dirty="0"/>
              <a:t>Secondary: Pass the Praxis if needed for your endorsement.</a:t>
            </a:r>
          </a:p>
          <a:p>
            <a:pPr lvl="1"/>
            <a:endParaRPr lang="en-US" dirty="0"/>
          </a:p>
          <a:p>
            <a:endParaRPr lang="en-US" dirty="0"/>
          </a:p>
        </p:txBody>
      </p:sp>
    </p:spTree>
    <p:extLst>
      <p:ext uri="{BB962C8B-B14F-4D97-AF65-F5344CB8AC3E}">
        <p14:creationId xmlns:p14="http://schemas.microsoft.com/office/powerpoint/2010/main" val="278550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Licensure Track Requirements- secondary teaching</a:t>
            </a:r>
          </a:p>
        </p:txBody>
      </p:sp>
      <p:sp>
        <p:nvSpPr>
          <p:cNvPr id="3" name="Content Placeholder 2"/>
          <p:cNvSpPr>
            <a:spLocks noGrp="1"/>
          </p:cNvSpPr>
          <p:nvPr>
            <p:ph idx="1"/>
          </p:nvPr>
        </p:nvSpPr>
        <p:spPr/>
        <p:txBody>
          <a:bodyPr>
            <a:normAutofit fontScale="92500" lnSpcReduction="10000"/>
          </a:bodyPr>
          <a:lstStyle/>
          <a:p>
            <a:r>
              <a:rPr lang="en-US" dirty="0"/>
              <a:t>Secondary licensing requires a professional endorsement (content area) attached to the license.  The following is the link to the endorsement applications. </a:t>
            </a:r>
          </a:p>
          <a:p>
            <a:r>
              <a:rPr lang="en-US" dirty="0">
                <a:hlinkClick r:id="rId2"/>
              </a:rPr>
              <a:t>https://www.schools.utah.gov/licensing/endorsements?mid=5266&amp;tid=1</a:t>
            </a:r>
            <a:endParaRPr lang="en-US" dirty="0"/>
          </a:p>
          <a:p>
            <a:r>
              <a:rPr lang="en-US" dirty="0"/>
              <a:t>As soon as you are admitted, fill out your endorsement application. List the requirements you have met and the requirements you still need to complete. It may be helpful to list expected completion dates on the application. </a:t>
            </a:r>
          </a:p>
          <a:p>
            <a:r>
              <a:rPr lang="en-US" dirty="0"/>
              <a:t>Plan to complete all endorsement requirements before student teaching.</a:t>
            </a:r>
          </a:p>
          <a:p>
            <a:r>
              <a:rPr lang="en-US" dirty="0"/>
              <a:t>Once endorsement requirements are completed, fill out the complete and updated application and have it approved and signed by your content area representative. Then, send it to </a:t>
            </a:r>
            <a:r>
              <a:rPr lang="en-US" dirty="0">
                <a:hlinkClick r:id="rId3"/>
              </a:rPr>
              <a:t>denisewright@weber.edu</a:t>
            </a:r>
            <a:r>
              <a:rPr lang="en-US" dirty="0"/>
              <a:t>  She will attach this to your secondary teaching license.</a:t>
            </a:r>
          </a:p>
          <a:p>
            <a:endParaRPr lang="en-US" dirty="0"/>
          </a:p>
        </p:txBody>
      </p:sp>
    </p:spTree>
    <p:extLst>
      <p:ext uri="{BB962C8B-B14F-4D97-AF65-F5344CB8AC3E}">
        <p14:creationId xmlns:p14="http://schemas.microsoft.com/office/powerpoint/2010/main" val="4154418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Field Experience</a:t>
            </a:r>
          </a:p>
        </p:txBody>
      </p:sp>
      <p:sp>
        <p:nvSpPr>
          <p:cNvPr id="3" name="Content Placeholder 2"/>
          <p:cNvSpPr>
            <a:spLocks noGrp="1"/>
          </p:cNvSpPr>
          <p:nvPr>
            <p:ph idx="1"/>
          </p:nvPr>
        </p:nvSpPr>
        <p:spPr/>
        <p:txBody>
          <a:bodyPr>
            <a:normAutofit fontScale="92500" lnSpcReduction="10000"/>
          </a:bodyPr>
          <a:lstStyle/>
          <a:p>
            <a:r>
              <a:rPr lang="en-US" dirty="0"/>
              <a:t>Practicum Experience – 60 hours of observation and teaching. Only offered Fall and Spring</a:t>
            </a:r>
          </a:p>
          <a:p>
            <a:pPr marL="742950" lvl="2" indent="-342900"/>
            <a:r>
              <a:rPr lang="en-US" dirty="0"/>
              <a:t>Typically taken the semester before student teaching. Other courses may be taken during practicum. You need to apply for practicum the semester before you plan to take it. Patty will send out a link with the practicum application at the beginning of each semester.</a:t>
            </a:r>
          </a:p>
          <a:p>
            <a:r>
              <a:rPr lang="en-US" dirty="0"/>
              <a:t>Student Teaching – 60 full days of teaching. Only offered Fall and Spring</a:t>
            </a:r>
          </a:p>
          <a:p>
            <a:pPr lvl="1"/>
            <a:r>
              <a:rPr lang="en-US" dirty="0"/>
              <a:t>Application process is through the Student Teaching office.</a:t>
            </a:r>
          </a:p>
          <a:p>
            <a:pPr lvl="1"/>
            <a:r>
              <a:rPr lang="en-US" dirty="0">
                <a:hlinkClick r:id="rId2"/>
              </a:rPr>
              <a:t>https://weber.edu/teachered/student-teaching.html</a:t>
            </a:r>
            <a:endParaRPr lang="en-US" dirty="0"/>
          </a:p>
          <a:p>
            <a:pPr lvl="1"/>
            <a:r>
              <a:rPr lang="en-US" dirty="0"/>
              <a:t>Secondary licensing endorsement (content) courses should be completed before registering for student teaching. </a:t>
            </a:r>
          </a:p>
          <a:p>
            <a:pPr marL="457200" lvl="1" indent="0">
              <a:buNone/>
            </a:pPr>
            <a:r>
              <a:rPr lang="en-US" dirty="0"/>
              <a:t>If you already have your own classroom, you complete practicum and student teaching there.</a:t>
            </a:r>
          </a:p>
          <a:p>
            <a:pPr lvl="1"/>
            <a:endParaRPr lang="en-US" dirty="0"/>
          </a:p>
          <a:p>
            <a:pPr marL="457200" lvl="1" indent="0">
              <a:buNone/>
            </a:pPr>
            <a:endParaRPr lang="en-US" dirty="0"/>
          </a:p>
        </p:txBody>
      </p:sp>
    </p:spTree>
    <p:extLst>
      <p:ext uri="{BB962C8B-B14F-4D97-AF65-F5344CB8AC3E}">
        <p14:creationId xmlns:p14="http://schemas.microsoft.com/office/powerpoint/2010/main" val="2845842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41A8B-E99E-E74C-B20E-22248A18650E}"/>
              </a:ext>
            </a:extLst>
          </p:cNvPr>
          <p:cNvSpPr>
            <a:spLocks noGrp="1"/>
          </p:cNvSpPr>
          <p:nvPr>
            <p:ph type="title"/>
          </p:nvPr>
        </p:nvSpPr>
        <p:spPr/>
        <p:txBody>
          <a:bodyPr/>
          <a:lstStyle/>
          <a:p>
            <a:pPr algn="ctr"/>
            <a:r>
              <a:rPr lang="en-US" dirty="0"/>
              <a:t>Money Questions </a:t>
            </a:r>
          </a:p>
        </p:txBody>
      </p:sp>
      <p:sp>
        <p:nvSpPr>
          <p:cNvPr id="3" name="Content Placeholder 2">
            <a:extLst>
              <a:ext uri="{FF2B5EF4-FFF2-40B4-BE49-F238E27FC236}">
                <a16:creationId xmlns:a16="http://schemas.microsoft.com/office/drawing/2014/main" id="{5D24FB2C-B8C0-6C42-A2D5-3CECF460B1B0}"/>
              </a:ext>
            </a:extLst>
          </p:cNvPr>
          <p:cNvSpPr>
            <a:spLocks noGrp="1"/>
          </p:cNvSpPr>
          <p:nvPr>
            <p:ph idx="1"/>
          </p:nvPr>
        </p:nvSpPr>
        <p:spPr/>
        <p:txBody>
          <a:bodyPr/>
          <a:lstStyle/>
          <a:p>
            <a:r>
              <a:rPr lang="en-US" dirty="0"/>
              <a:t>Tuition and Fees Table: </a:t>
            </a:r>
            <a:r>
              <a:rPr lang="en-US" dirty="0">
                <a:hlinkClick r:id="rId2"/>
              </a:rPr>
              <a:t>https://www.weber.edu/admissions/shared/costs.html</a:t>
            </a:r>
            <a:endParaRPr lang="en-US" dirty="0"/>
          </a:p>
          <a:p>
            <a:r>
              <a:rPr lang="en-US" dirty="0"/>
              <a:t>Some financial aid is available for GCT students. Apply through your </a:t>
            </a:r>
            <a:r>
              <a:rPr lang="en-US" dirty="0" err="1"/>
              <a:t>eWeber</a:t>
            </a:r>
            <a:r>
              <a:rPr lang="en-US" dirty="0"/>
              <a:t> portal in the Financial Aid/Scholarships app.</a:t>
            </a:r>
          </a:p>
        </p:txBody>
      </p:sp>
    </p:spTree>
    <p:extLst>
      <p:ext uri="{BB962C8B-B14F-4D97-AF65-F5344CB8AC3E}">
        <p14:creationId xmlns:p14="http://schemas.microsoft.com/office/powerpoint/2010/main" val="4088316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your name to the database</a:t>
            </a:r>
          </a:p>
        </p:txBody>
      </p:sp>
      <p:sp>
        <p:nvSpPr>
          <p:cNvPr id="3" name="Content Placeholder 2"/>
          <p:cNvSpPr>
            <a:spLocks noGrp="1"/>
          </p:cNvSpPr>
          <p:nvPr>
            <p:ph idx="1"/>
          </p:nvPr>
        </p:nvSpPr>
        <p:spPr/>
        <p:txBody>
          <a:bodyPr>
            <a:normAutofit fontScale="85000" lnSpcReduction="20000"/>
          </a:bodyPr>
          <a:lstStyle/>
          <a:p>
            <a:r>
              <a:rPr lang="en-US" dirty="0"/>
              <a:t>Go to </a:t>
            </a:r>
            <a:r>
              <a:rPr lang="en-US" dirty="0">
                <a:hlinkClick r:id="rId2"/>
              </a:rPr>
              <a:t>weber.edu</a:t>
            </a:r>
            <a:endParaRPr lang="en-US" dirty="0"/>
          </a:p>
          <a:p>
            <a:r>
              <a:rPr lang="en-US" dirty="0"/>
              <a:t>Click your portrait (circle) in the top right of the screen</a:t>
            </a:r>
          </a:p>
          <a:p>
            <a:r>
              <a:rPr lang="en-US" dirty="0"/>
              <a:t>Log in to your Weber account and when prompted, the two factor DUO authentication</a:t>
            </a:r>
          </a:p>
          <a:p>
            <a:r>
              <a:rPr lang="en-US" dirty="0"/>
              <a:t>You will be redirected to </a:t>
            </a:r>
            <a:r>
              <a:rPr lang="en-US" dirty="0" err="1"/>
              <a:t>eWeber</a:t>
            </a:r>
            <a:endParaRPr lang="en-US" dirty="0"/>
          </a:p>
          <a:p>
            <a:r>
              <a:rPr lang="en-US" dirty="0"/>
              <a:t>In the “Search for Portal Apps….” area, search for Teacher Education Student Portal</a:t>
            </a:r>
          </a:p>
          <a:p>
            <a:r>
              <a:rPr lang="en-US" dirty="0"/>
              <a:t>The result will show a box called Teacher Education Student Portal</a:t>
            </a:r>
          </a:p>
          <a:p>
            <a:r>
              <a:rPr lang="en-US" dirty="0"/>
              <a:t>Save to your </a:t>
            </a:r>
            <a:r>
              <a:rPr lang="en-US" dirty="0" err="1"/>
              <a:t>eWeber</a:t>
            </a:r>
            <a:r>
              <a:rPr lang="en-US" dirty="0"/>
              <a:t> favorites by pushing the favorite option with the star</a:t>
            </a:r>
          </a:p>
          <a:p>
            <a:r>
              <a:rPr lang="en-US" dirty="0"/>
              <a:t>Add your information by pushing “Start Another Application” button </a:t>
            </a:r>
          </a:p>
          <a:p>
            <a:r>
              <a:rPr lang="en-US" dirty="0"/>
              <a:t>(NOTE: do this ONLY if you do not see an active program listing under the “Your Applications” area or you will duplicate your account)</a:t>
            </a:r>
          </a:p>
          <a:p>
            <a:r>
              <a:rPr lang="en-US" dirty="0"/>
              <a:t>For questions about this process, contact Patty </a:t>
            </a:r>
            <a:r>
              <a:rPr lang="en-US" dirty="0" err="1"/>
              <a:t>Coan</a:t>
            </a:r>
            <a:r>
              <a:rPr lang="en-US" dirty="0"/>
              <a:t> at </a:t>
            </a:r>
            <a:r>
              <a:rPr lang="en-US" dirty="0" err="1"/>
              <a:t>pcoan@weber.edu</a:t>
            </a:r>
            <a:endParaRPr lang="en-US" dirty="0"/>
          </a:p>
          <a:p>
            <a:endParaRPr lang="en-US" dirty="0"/>
          </a:p>
        </p:txBody>
      </p:sp>
    </p:spTree>
    <p:extLst>
      <p:ext uri="{BB962C8B-B14F-4D97-AF65-F5344CB8AC3E}">
        <p14:creationId xmlns:p14="http://schemas.microsoft.com/office/powerpoint/2010/main" val="2048617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GCT Program Completion: Transferring into the Master of Education degree</a:t>
            </a:r>
          </a:p>
        </p:txBody>
      </p:sp>
      <p:sp>
        <p:nvSpPr>
          <p:cNvPr id="3" name="Content Placeholder 2"/>
          <p:cNvSpPr>
            <a:spLocks noGrp="1"/>
          </p:cNvSpPr>
          <p:nvPr>
            <p:ph idx="1"/>
          </p:nvPr>
        </p:nvSpPr>
        <p:spPr>
          <a:xfrm>
            <a:off x="1154954" y="2603500"/>
            <a:ext cx="9499794" cy="3416300"/>
          </a:xfrm>
        </p:spPr>
        <p:txBody>
          <a:bodyPr>
            <a:normAutofit/>
          </a:bodyPr>
          <a:lstStyle/>
          <a:p>
            <a:r>
              <a:rPr lang="en-US" dirty="0"/>
              <a:t>Master of Education website:  </a:t>
            </a:r>
            <a:r>
              <a:rPr lang="en-US" dirty="0">
                <a:hlinkClick r:id="rId2"/>
              </a:rPr>
              <a:t>https://www.weber.edu/med/default.html</a:t>
            </a:r>
            <a:endParaRPr lang="en-US" dirty="0"/>
          </a:p>
          <a:p>
            <a:r>
              <a:rPr lang="en-US" dirty="0"/>
              <a:t>Seven Emphases: Curriculum &amp; Instruction, Educational Leadership, Higher Educational Leadership, Family Life Education, Educational Technology, Inclusive Early Childhood Education and Care and Sport Coaching Leadership</a:t>
            </a:r>
          </a:p>
          <a:p>
            <a:r>
              <a:rPr lang="en-US" dirty="0"/>
              <a:t>If you decide to pursue a masters, courses taken in the GCT program will fulfill some of the master of education  requirements. </a:t>
            </a:r>
          </a:p>
          <a:p>
            <a:r>
              <a:rPr lang="en-US" dirty="0"/>
              <a:t>Contact </a:t>
            </a:r>
            <a:r>
              <a:rPr lang="en-US" dirty="0" err="1"/>
              <a:t>Ellynn</a:t>
            </a:r>
            <a:r>
              <a:rPr lang="en-US" dirty="0"/>
              <a:t> Raynor at </a:t>
            </a:r>
            <a:r>
              <a:rPr lang="en-US" dirty="0" err="1"/>
              <a:t>ellynnraynor@weber.edu</a:t>
            </a:r>
            <a:r>
              <a:rPr lang="en-US" dirty="0"/>
              <a:t> for more information for applying to the master of education program.</a:t>
            </a:r>
          </a:p>
        </p:txBody>
      </p:sp>
    </p:spTree>
    <p:extLst>
      <p:ext uri="{BB962C8B-B14F-4D97-AF65-F5344CB8AC3E}">
        <p14:creationId xmlns:p14="http://schemas.microsoft.com/office/powerpoint/2010/main" val="770740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17951</TotalTime>
  <Words>1154</Words>
  <Application>Microsoft Macintosh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 Boardroom</vt:lpstr>
      <vt:lpstr>Graduate Certificate  in Teaching</vt:lpstr>
      <vt:lpstr>You made it into the GCT program. Now what?</vt:lpstr>
      <vt:lpstr>Program Details</vt:lpstr>
      <vt:lpstr>Licensure Track Assessment Requirements</vt:lpstr>
      <vt:lpstr>Additional Licensure Track Requirements- secondary teaching</vt:lpstr>
      <vt:lpstr>Required Field Experience</vt:lpstr>
      <vt:lpstr>Money Questions </vt:lpstr>
      <vt:lpstr>Add your name to the database</vt:lpstr>
      <vt:lpstr>GCT Program Completion: Transferring into the Master of Education degree</vt:lpstr>
      <vt:lpstr>Program Completion: Applying for Teaching Positions</vt:lpstr>
      <vt:lpstr>I am ready to graduate.  What do I do now?</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Certificate  in Teaching</dc:title>
  <dc:creator>MELINDA BOWERS</dc:creator>
  <cp:lastModifiedBy>Microsoft Office User</cp:lastModifiedBy>
  <cp:revision>61</cp:revision>
  <dcterms:created xsi:type="dcterms:W3CDTF">2020-04-30T16:55:30Z</dcterms:created>
  <dcterms:modified xsi:type="dcterms:W3CDTF">2023-10-10T14:44:52Z</dcterms:modified>
</cp:coreProperties>
</file>